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9"/>
  </p:notesMasterIdLst>
  <p:handoutMasterIdLst>
    <p:handoutMasterId r:id="rId80"/>
  </p:handoutMasterIdLst>
  <p:sldIdLst>
    <p:sldId id="256" r:id="rId2"/>
    <p:sldId id="260" r:id="rId3"/>
    <p:sldId id="258" r:id="rId4"/>
    <p:sldId id="280" r:id="rId5"/>
    <p:sldId id="263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319" r:id="rId21"/>
    <p:sldId id="295" r:id="rId22"/>
    <p:sldId id="296" r:id="rId23"/>
    <p:sldId id="297" r:id="rId24"/>
    <p:sldId id="298" r:id="rId25"/>
    <p:sldId id="299" r:id="rId26"/>
    <p:sldId id="355" r:id="rId27"/>
    <p:sldId id="300" r:id="rId28"/>
    <p:sldId id="353" r:id="rId29"/>
    <p:sldId id="354" r:id="rId30"/>
    <p:sldId id="357" r:id="rId31"/>
    <p:sldId id="356" r:id="rId32"/>
    <p:sldId id="358" r:id="rId33"/>
    <p:sldId id="352" r:id="rId34"/>
    <p:sldId id="301" r:id="rId35"/>
    <p:sldId id="302" r:id="rId36"/>
    <p:sldId id="303" r:id="rId37"/>
    <p:sldId id="304" r:id="rId38"/>
    <p:sldId id="305" r:id="rId39"/>
    <p:sldId id="306" r:id="rId40"/>
    <p:sldId id="307" r:id="rId41"/>
    <p:sldId id="308" r:id="rId42"/>
    <p:sldId id="309" r:id="rId43"/>
    <p:sldId id="326" r:id="rId44"/>
    <p:sldId id="311" r:id="rId45"/>
    <p:sldId id="312" r:id="rId46"/>
    <p:sldId id="324" r:id="rId47"/>
    <p:sldId id="337" r:id="rId48"/>
    <p:sldId id="323" r:id="rId49"/>
    <p:sldId id="313" r:id="rId50"/>
    <p:sldId id="314" r:id="rId51"/>
    <p:sldId id="315" r:id="rId52"/>
    <p:sldId id="316" r:id="rId53"/>
    <p:sldId id="325" r:id="rId54"/>
    <p:sldId id="327" r:id="rId55"/>
    <p:sldId id="328" r:id="rId56"/>
    <p:sldId id="329" r:id="rId57"/>
    <p:sldId id="330" r:id="rId58"/>
    <p:sldId id="331" r:id="rId59"/>
    <p:sldId id="332" r:id="rId60"/>
    <p:sldId id="333" r:id="rId61"/>
    <p:sldId id="334" r:id="rId62"/>
    <p:sldId id="336" r:id="rId63"/>
    <p:sldId id="338" r:id="rId64"/>
    <p:sldId id="339" r:id="rId65"/>
    <p:sldId id="340" r:id="rId66"/>
    <p:sldId id="341" r:id="rId67"/>
    <p:sldId id="342" r:id="rId68"/>
    <p:sldId id="343" r:id="rId69"/>
    <p:sldId id="344" r:id="rId70"/>
    <p:sldId id="345" r:id="rId71"/>
    <p:sldId id="346" r:id="rId72"/>
    <p:sldId id="347" r:id="rId73"/>
    <p:sldId id="348" r:id="rId74"/>
    <p:sldId id="349" r:id="rId75"/>
    <p:sldId id="350" r:id="rId76"/>
    <p:sldId id="351" r:id="rId77"/>
    <p:sldId id="279" r:id="rId7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0000"/>
    <a:srgbClr val="000000"/>
    <a:srgbClr val="800000"/>
    <a:srgbClr val="0000FF"/>
    <a:srgbClr val="CFDBFD"/>
    <a:srgbClr val="B2B2B2"/>
    <a:srgbClr val="692A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13" autoAdjust="0"/>
    <p:restoredTop sz="95701" autoAdjust="0"/>
  </p:normalViewPr>
  <p:slideViewPr>
    <p:cSldViewPr>
      <p:cViewPr varScale="1">
        <p:scale>
          <a:sx n="104" d="100"/>
          <a:sy n="104" d="100"/>
        </p:scale>
        <p:origin x="144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195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49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EC38911-5D45-4321-8525-740A1AD230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676864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2F4120-BA42-48D6-B4AD-255E7C3C25D9}" type="datetimeFigureOut">
              <a:rPr lang="zh-CN" altLang="en-US" smtClean="0"/>
              <a:t>2019/12/15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20BF2-341C-4C12-8505-74D73E5FEF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659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20BF2-341C-4C12-8505-74D73E5FEF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095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20BF2-341C-4C12-8505-74D73E5FEF3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971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最多</a:t>
            </a:r>
            <a:r>
              <a:rPr kumimoji="1" lang="en-US" altLang="zh-CN" dirty="0"/>
              <a:t>2</a:t>
            </a:r>
            <a:r>
              <a:rPr kumimoji="1" lang="zh-CN" altLang="en-US" dirty="0"/>
              <a:t>的</a:t>
            </a:r>
            <a:r>
              <a:rPr kumimoji="1" lang="en-US" altLang="zh-CN" dirty="0"/>
              <a:t>32</a:t>
            </a:r>
            <a:r>
              <a:rPr kumimoji="1" lang="zh-CN" altLang="en-US" dirty="0"/>
              <a:t>次方个扇区，每个分区</a:t>
            </a:r>
            <a:r>
              <a:rPr kumimoji="1" lang="en-US" altLang="zh-CN" dirty="0"/>
              <a:t>512</a:t>
            </a:r>
            <a:r>
              <a:rPr kumimoji="1" lang="zh-CN" altLang="en-US" dirty="0"/>
              <a:t>字节，共</a:t>
            </a:r>
            <a:r>
              <a:rPr kumimoji="1" lang="en-US" altLang="zh-CN" dirty="0"/>
              <a:t>2</a:t>
            </a:r>
            <a:r>
              <a:rPr kumimoji="1" lang="zh-CN" altLang="en-US" dirty="0"/>
              <a:t>的</a:t>
            </a:r>
            <a:r>
              <a:rPr kumimoji="1" lang="en-US" altLang="zh-CN" dirty="0"/>
              <a:t>41</a:t>
            </a:r>
            <a:r>
              <a:rPr kumimoji="1" lang="zh-CN" altLang="en-US" dirty="0"/>
              <a:t>次方，即</a:t>
            </a:r>
            <a:r>
              <a:rPr kumimoji="1" lang="en-US" altLang="zh-CN" dirty="0"/>
              <a:t>2T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20BF2-341C-4C12-8505-74D73E5FEF3A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848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ltGray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black">
          <a:xfrm>
            <a:off x="685800" y="2286000"/>
            <a:ext cx="7924800" cy="609600"/>
          </a:xfrm>
        </p:spPr>
        <p:txBody>
          <a:bodyPr/>
          <a:lstStyle>
            <a:lvl1pPr algn="ctr">
              <a:defRPr sz="4000" u="sng">
                <a:solidFill>
                  <a:schemeClr val="accent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black">
          <a:xfrm>
            <a:off x="1676400" y="5257800"/>
            <a:ext cx="6629400" cy="5334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 bwMode="black">
          <a:xfrm>
            <a:off x="457200" y="6553200"/>
            <a:ext cx="2133600" cy="1682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zh-CN" altLang="en-US"/>
              <a:t>文件系统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 bwMode="black">
          <a:xfrm>
            <a:off x="6553200" y="6553200"/>
            <a:ext cx="2133600" cy="168275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A6EB0A5-3342-418E-9718-CF60EF5182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8178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文件系统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43E94E-B265-4AFF-B054-93F37B8A3C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1109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28600"/>
            <a:ext cx="2057400" cy="61245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28600"/>
            <a:ext cx="6019800" cy="61245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文件系统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749FA8-7C23-4BF2-B17A-6428E7D7EF2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76436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文件系统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9486F5-4D13-44B8-A251-9C5DDB81A95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37234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文件系统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C87BDC-CF86-4D58-8F27-C3651D2B64E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1470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5133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5133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文件系统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E7DC76-D278-454C-B820-4FFAEE1172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62117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文件系统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514F93-84CC-4E8B-B288-9F2898D364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01941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文件系统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A52461-407C-4E83-B244-AA1B0C48EF8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52883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文件系统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BE29BA-3C6A-4A36-9063-B68606039F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0303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文件系统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272B0F-D26F-4A30-A378-FD4996BE109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06725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文件系统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54ED28-96EB-4CFA-BE23-9A94D05351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11503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29"/>
          <p:cNvGraphicFramePr>
            <a:graphicFrameLocks noChangeAspect="1"/>
          </p:cNvGraphicFramePr>
          <p:nvPr/>
        </p:nvGraphicFramePr>
        <p:xfrm>
          <a:off x="0" y="0"/>
          <a:ext cx="9144000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3" name="Image" r:id="rId14" imgW="19047619" imgH="1993651" progId="Photoshop.Image.6">
                  <p:embed/>
                </p:oleObj>
              </mc:Choice>
              <mc:Fallback>
                <p:oleObj name="Image" r:id="rId14" imgW="19047619" imgH="1993651" progId="Photoshop.Image.6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957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54" name="Line 30"/>
          <p:cNvSpPr>
            <a:spLocks noChangeShapeType="1"/>
          </p:cNvSpPr>
          <p:nvPr/>
        </p:nvSpPr>
        <p:spPr bwMode="auto">
          <a:xfrm>
            <a:off x="425450" y="6400800"/>
            <a:ext cx="825023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513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85763" y="6450013"/>
            <a:ext cx="2133600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文件系统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74904" y="6594301"/>
            <a:ext cx="2133600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宋体" pitchFamily="2" charset="-122"/>
              </a:defRPr>
            </a:lvl1pPr>
          </a:lstStyle>
          <a:p>
            <a:pPr>
              <a:defRPr/>
            </a:pPr>
            <a:fld id="{90C5730C-0D6E-44CE-B847-3D322E69FC76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3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609600" y="228600"/>
            <a:ext cx="7315200" cy="56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hf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v"/>
        <a:defRPr sz="2800" b="1">
          <a:solidFill>
            <a:srgbClr val="458F8F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400">
          <a:solidFill>
            <a:schemeClr val="tx1"/>
          </a:solidFill>
          <a:latin typeface="Arial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 sz="2200">
          <a:solidFill>
            <a:schemeClr val="tx1"/>
          </a:solidFill>
          <a:latin typeface="Arial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8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1016000" y="3500438"/>
            <a:ext cx="7086600" cy="1236662"/>
          </a:xfrm>
          <a:noFill/>
        </p:spPr>
        <p:txBody>
          <a:bodyPr/>
          <a:lstStyle/>
          <a:p>
            <a:pPr eaLnBrk="1" hangingPunct="1"/>
            <a:r>
              <a:rPr lang="zh-CN" altLang="en-US" sz="3600" b="1">
                <a:latin typeface="楷体_GB2312" pitchFamily="49" charset="-122"/>
                <a:ea typeface="楷体_GB2312" pitchFamily="49" charset="-122"/>
              </a:rPr>
              <a:t>闻立杰 </a:t>
            </a:r>
          </a:p>
          <a:p>
            <a:pPr eaLnBrk="1" hangingPunct="1"/>
            <a:r>
              <a:rPr lang="zh-CN" altLang="en-US" sz="3600" b="1">
                <a:latin typeface="楷体_GB2312" pitchFamily="49" charset="-122"/>
                <a:ea typeface="楷体_GB2312" pitchFamily="49" charset="-122"/>
              </a:rPr>
              <a:t>清华大学软件学院 </a:t>
            </a:r>
          </a:p>
        </p:txBody>
      </p:sp>
      <p:sp>
        <p:nvSpPr>
          <p:cNvPr id="7" name="Rectangle 218"/>
          <p:cNvSpPr txBox="1">
            <a:spLocks noChangeArrowheads="1"/>
          </p:cNvSpPr>
          <p:nvPr/>
        </p:nvSpPr>
        <p:spPr bwMode="gray">
          <a:xfrm>
            <a:off x="467544" y="1124744"/>
            <a:ext cx="8115300" cy="161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lnSpc>
                <a:spcPts val="6000"/>
              </a:lnSpc>
              <a:defRPr/>
            </a:pPr>
            <a:r>
              <a:rPr lang="zh-CN" altLang="en-US" sz="6000" kern="0" dirty="0">
                <a:solidFill>
                  <a:srgbClr val="FFFFFF"/>
                </a:solidFill>
                <a:latin typeface="隶书" pitchFamily="49" charset="-122"/>
                <a:ea typeface="隶书" pitchFamily="49" charset="-122"/>
              </a:rPr>
              <a:t>操作系统</a:t>
            </a:r>
            <a:endParaRPr lang="en-US" altLang="ko-KR" sz="6000" kern="0" dirty="0">
              <a:solidFill>
                <a:srgbClr val="FFFFFF"/>
              </a:solidFill>
              <a:latin typeface="隶书" pitchFamily="49" charset="-122"/>
              <a:ea typeface="隶书" pitchFamily="49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14340" name="Text Box 4"/>
          <p:cNvSpPr txBox="1">
            <a:spLocks noChangeArrowheads="1"/>
          </p:cNvSpPr>
          <p:nvPr/>
        </p:nvSpPr>
        <p:spPr bwMode="auto">
          <a:xfrm>
            <a:off x="3046413" y="1285875"/>
            <a:ext cx="3037755" cy="646331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文件的结构</a:t>
            </a:r>
          </a:p>
        </p:txBody>
      </p:sp>
      <p:sp>
        <p:nvSpPr>
          <p:cNvPr id="241669" name="Rectangle 5"/>
          <p:cNvSpPr>
            <a:spLocks noChangeArrowheads="1"/>
          </p:cNvSpPr>
          <p:nvPr/>
        </p:nvSpPr>
        <p:spPr bwMode="auto">
          <a:xfrm>
            <a:off x="369888" y="2276872"/>
            <a:ext cx="8367712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指文件的</a:t>
            </a:r>
            <a:r>
              <a:rPr kumimoji="1" lang="zh-CN" altLang="en-US" sz="32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逻辑结构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，即文件系统提供给用户的文件结构形式，它独立于在外存上的物理存储结构。</a:t>
            </a:r>
          </a:p>
          <a:p>
            <a:pPr marL="288925" indent="-288925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无结构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：对于文件系统而言，整个文件由</a:t>
            </a:r>
            <a:r>
              <a:rPr kumimoji="1" lang="zh-CN" altLang="en-US" sz="32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无结构的字节流序列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组成；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10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1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6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416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2195513" y="4232275"/>
            <a:ext cx="16129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文件系统</a:t>
            </a:r>
          </a:p>
        </p:txBody>
      </p:sp>
      <p:sp>
        <p:nvSpPr>
          <p:cNvPr id="15365" name="Line 5"/>
          <p:cNvSpPr>
            <a:spLocks noChangeShapeType="1"/>
          </p:cNvSpPr>
          <p:nvPr/>
        </p:nvSpPr>
        <p:spPr bwMode="auto">
          <a:xfrm>
            <a:off x="2339753" y="4203700"/>
            <a:ext cx="4032447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zh-CN" altLang="en-US"/>
          </a:p>
        </p:txBody>
      </p:sp>
      <p:sp>
        <p:nvSpPr>
          <p:cNvPr id="15366" name="Rectangle 6"/>
          <p:cNvSpPr>
            <a:spLocks noChangeArrowheads="1"/>
          </p:cNvSpPr>
          <p:nvPr/>
        </p:nvSpPr>
        <p:spPr bwMode="auto">
          <a:xfrm>
            <a:off x="3843338" y="4241948"/>
            <a:ext cx="2084387" cy="461665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eaLnBrk="0" hangingPunct="0"/>
            <a:r>
              <a:rPr kumimoji="1"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字节流</a:t>
            </a:r>
          </a:p>
        </p:txBody>
      </p:sp>
      <p:sp>
        <p:nvSpPr>
          <p:cNvPr id="15367" name="Line 7"/>
          <p:cNvSpPr>
            <a:spLocks noChangeShapeType="1"/>
          </p:cNvSpPr>
          <p:nvPr/>
        </p:nvSpPr>
        <p:spPr bwMode="auto">
          <a:xfrm>
            <a:off x="4833938" y="2444055"/>
            <a:ext cx="0" cy="6969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15368" name="Text Box 8"/>
          <p:cNvSpPr txBox="1">
            <a:spLocks noChangeArrowheads="1"/>
          </p:cNvSpPr>
          <p:nvPr/>
        </p:nvSpPr>
        <p:spPr bwMode="auto">
          <a:xfrm>
            <a:off x="3903835" y="1844824"/>
            <a:ext cx="189230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3200" b="1" dirty="0">
                <a:solidFill>
                  <a:srgbClr val="800000"/>
                </a:solidFill>
                <a:latin typeface="楷体_GB2312" pitchFamily="49" charset="-122"/>
                <a:ea typeface="楷体_GB2312" pitchFamily="49" charset="-122"/>
              </a:rPr>
              <a:t>用户眼中</a:t>
            </a:r>
          </a:p>
        </p:txBody>
      </p:sp>
      <p:sp>
        <p:nvSpPr>
          <p:cNvPr id="15369" name="Rectangle 9"/>
          <p:cNvSpPr>
            <a:spLocks noChangeArrowheads="1"/>
          </p:cNvSpPr>
          <p:nvPr/>
        </p:nvSpPr>
        <p:spPr bwMode="auto">
          <a:xfrm>
            <a:off x="3852863" y="3179911"/>
            <a:ext cx="2084387" cy="461665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eaLnBrk="0" hangingPunct="0"/>
            <a:r>
              <a:rPr kumimoji="1"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数据结构</a:t>
            </a:r>
          </a:p>
        </p:txBody>
      </p:sp>
      <p:sp>
        <p:nvSpPr>
          <p:cNvPr id="15370" name="Line 10"/>
          <p:cNvSpPr>
            <a:spLocks noChangeShapeType="1"/>
          </p:cNvSpPr>
          <p:nvPr/>
        </p:nvSpPr>
        <p:spPr bwMode="auto">
          <a:xfrm flipH="1">
            <a:off x="4833937" y="3645024"/>
            <a:ext cx="0" cy="558676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zh-CN" altLang="en-US"/>
          </a:p>
        </p:txBody>
      </p:sp>
      <p:sp>
        <p:nvSpPr>
          <p:cNvPr id="15371" name="Text Box 11"/>
          <p:cNvSpPr txBox="1">
            <a:spLocks noChangeArrowheads="1"/>
          </p:cNvSpPr>
          <p:nvPr/>
        </p:nvSpPr>
        <p:spPr bwMode="auto">
          <a:xfrm>
            <a:off x="2167012" y="3140968"/>
            <a:ext cx="16129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用户程序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11</a:t>
            </a:fld>
            <a:endParaRPr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3046412" y="1340768"/>
            <a:ext cx="3037755" cy="646331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36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文件的分类</a:t>
            </a:r>
          </a:p>
        </p:txBody>
      </p:sp>
      <p:sp>
        <p:nvSpPr>
          <p:cNvPr id="243717" name="Rectangle 5"/>
          <p:cNvSpPr>
            <a:spLocks noChangeArrowheads="1"/>
          </p:cNvSpPr>
          <p:nvPr/>
        </p:nvSpPr>
        <p:spPr bwMode="auto">
          <a:xfrm>
            <a:off x="369888" y="2276872"/>
            <a:ext cx="8367712" cy="3841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普通文件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regular file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）：包含用户信息的文件；</a:t>
            </a:r>
          </a:p>
          <a:p>
            <a:pPr marL="850900" lvl="1" indent="-371475">
              <a:lnSpc>
                <a:spcPct val="130000"/>
              </a:lnSpc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文件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：由一行行的文本组成；</a:t>
            </a:r>
          </a:p>
          <a:p>
            <a:pPr marL="850900" lvl="1" indent="-371475">
              <a:lnSpc>
                <a:spcPct val="130000"/>
              </a:lnSpc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二进制文件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：非</a:t>
            </a:r>
            <a:r>
              <a:rPr kumimoji="1" lang="en-US" altLang="zh-CN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ASCII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文件，通常具有某种内部的逻辑结构，为相关的应用程序所了解。</a:t>
            </a:r>
          </a:p>
          <a:p>
            <a:pPr marL="288925" indent="-288925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目录文件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directory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）：管理文件系统结构的系统文件。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12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3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3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37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37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37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37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37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37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3046412" y="188913"/>
            <a:ext cx="3037755" cy="646331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文件的属性</a:t>
            </a:r>
          </a:p>
        </p:txBody>
      </p:sp>
      <p:sp>
        <p:nvSpPr>
          <p:cNvPr id="244741" name="Rectangle 5"/>
          <p:cNvSpPr>
            <a:spLocks noChangeArrowheads="1"/>
          </p:cNvSpPr>
          <p:nvPr/>
        </p:nvSpPr>
        <p:spPr bwMode="auto">
          <a:xfrm>
            <a:off x="369889" y="1030288"/>
            <a:ext cx="8306568" cy="532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288925" indent="-288925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每个文件都有一个名字和它所保存的信息。此外，操作系统还给每个文件附加了一些其他的信息，这些信息称为</a:t>
            </a:r>
            <a:r>
              <a:rPr kumimoji="1" lang="zh-CN" altLang="en-US" sz="3200" b="1" dirty="0">
                <a:solidFill>
                  <a:srgbClr val="800000"/>
                </a:solidFill>
                <a:latin typeface="Times New Roman" pitchFamily="18" charset="0"/>
                <a:ea typeface="楷体_GB2312" pitchFamily="49" charset="-122"/>
              </a:rPr>
              <a:t>文件的属性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  <a:p>
            <a:pPr marL="288925" indent="-288925"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常见的一些文件属性：</a:t>
            </a:r>
          </a:p>
          <a:p>
            <a:pPr marL="850900" lvl="1" indent="-371475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保护信息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：谁可以对该文件进行何种操作；</a:t>
            </a:r>
          </a:p>
          <a:p>
            <a:pPr marL="850900" lvl="1" indent="-371475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创建者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：该文件是谁创建的；</a:t>
            </a:r>
          </a:p>
          <a:p>
            <a:pPr marL="850900" lvl="1" indent="-371475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只读标志位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0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表示可读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/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写，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表示只读；</a:t>
            </a:r>
          </a:p>
          <a:p>
            <a:pPr marL="850900" lvl="1" indent="-371475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隐藏标志位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0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表示普通文件，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表示隐藏文件；</a:t>
            </a:r>
          </a:p>
          <a:p>
            <a:pPr marL="850900" lvl="1" indent="-371475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系统标志位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0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表示普通文件，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表示系统文件；</a:t>
            </a:r>
          </a:p>
          <a:p>
            <a:pPr marL="850900" lvl="1" indent="-371475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创建时间、最后访问时间、最后修改时间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850900" lvl="1" indent="-371475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文件长度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13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4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4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47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47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447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447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447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447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447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447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447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graphicFrame>
        <p:nvGraphicFramePr>
          <p:cNvPr id="2050" name="Object 4"/>
          <p:cNvGraphicFramePr>
            <a:graphicFrameLocks noChangeAspect="1"/>
          </p:cNvGraphicFramePr>
          <p:nvPr/>
        </p:nvGraphicFramePr>
        <p:xfrm>
          <a:off x="711200" y="177800"/>
          <a:ext cx="6067425" cy="6491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3" name="位图图像" r:id="rId3" imgW="3505689" imgH="4238095" progId="Paint.Picture">
                  <p:embed/>
                </p:oleObj>
              </mc:Choice>
              <mc:Fallback>
                <p:oleObj name="位图图像" r:id="rId3" imgW="3505689" imgH="4238095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1200" y="177800"/>
                        <a:ext cx="6067425" cy="6491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gradFill rotWithShape="0">
                              <a:gsLst>
                                <a:gs pos="0">
                                  <a:srgbClr val="ADE7EB"/>
                                </a:gs>
                                <a:gs pos="100000">
                                  <a:srgbClr val="FFFFFF"/>
                                </a:gs>
                              </a:gsLst>
                              <a:path path="shape">
                                <a:fillToRect l="50000" t="50000" r="50000" b="50000"/>
                              </a:path>
                            </a:gra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765" name="Text Box 5"/>
          <p:cNvSpPr txBox="1">
            <a:spLocks noChangeArrowheads="1"/>
          </p:cNvSpPr>
          <p:nvPr/>
        </p:nvSpPr>
        <p:spPr bwMode="auto">
          <a:xfrm>
            <a:off x="6778625" y="2636912"/>
            <a:ext cx="2365375" cy="113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文件的属性信息存放在哪儿？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14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57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5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6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18436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41300"/>
            <a:ext cx="8458200" cy="676275"/>
          </a:xfrm>
          <a:noFill/>
        </p:spPr>
        <p:txBody>
          <a:bodyPr anchor="b"/>
          <a:lstStyle/>
          <a:p>
            <a:pPr algn="ctr" eaLnBrk="1" fontAlgn="ctr" hangingPunct="1"/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1.2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文件的使用</a:t>
            </a:r>
          </a:p>
        </p:txBody>
      </p:sp>
      <p:sp>
        <p:nvSpPr>
          <p:cNvPr id="18437" name="Text Box 4"/>
          <p:cNvSpPr txBox="1">
            <a:spLocks noChangeArrowheads="1"/>
          </p:cNvSpPr>
          <p:nvPr/>
        </p:nvSpPr>
        <p:spPr bwMode="auto">
          <a:xfrm>
            <a:off x="969963" y="1412776"/>
            <a:ext cx="73279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讨论操作系统提供的与文件有关的系统调用。</a:t>
            </a:r>
          </a:p>
        </p:txBody>
      </p:sp>
      <p:sp>
        <p:nvSpPr>
          <p:cNvPr id="18438" name="Text Box 5"/>
          <p:cNvSpPr txBox="1">
            <a:spLocks noChangeArrowheads="1"/>
          </p:cNvSpPr>
          <p:nvPr/>
        </p:nvSpPr>
        <p:spPr bwMode="auto">
          <a:xfrm>
            <a:off x="2578100" y="2276872"/>
            <a:ext cx="3938116" cy="646331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文件的存取方法</a:t>
            </a:r>
          </a:p>
        </p:txBody>
      </p:sp>
      <p:sp>
        <p:nvSpPr>
          <p:cNvPr id="18439" name="Rectangle 6"/>
          <p:cNvSpPr>
            <a:spLocks noChangeArrowheads="1"/>
          </p:cNvSpPr>
          <p:nvPr/>
        </p:nvSpPr>
        <p:spPr bwMode="auto">
          <a:xfrm>
            <a:off x="369888" y="3212976"/>
            <a:ext cx="8367712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lnSpc>
                <a:spcPct val="15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随机存取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：根据所需访问的字节或记录在文件中的位置，将文件的读写指针直接移至该位置，然后进行存取。每次存取操作都要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指定该操作的起始位置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。现代操作系统都提供随机存取的方式。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15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19460" name="Text Box 4"/>
          <p:cNvSpPr txBox="1">
            <a:spLocks noChangeArrowheads="1"/>
          </p:cNvSpPr>
          <p:nvPr/>
        </p:nvSpPr>
        <p:spPr bwMode="auto">
          <a:xfrm>
            <a:off x="3046412" y="1196975"/>
            <a:ext cx="3037755" cy="646331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文件的访问</a:t>
            </a:r>
          </a:p>
        </p:txBody>
      </p:sp>
      <p:sp>
        <p:nvSpPr>
          <p:cNvPr id="19461" name="Rectangle 5"/>
          <p:cNvSpPr>
            <a:spLocks noChangeArrowheads="1"/>
          </p:cNvSpPr>
          <p:nvPr/>
        </p:nvSpPr>
        <p:spPr bwMode="auto">
          <a:xfrm>
            <a:off x="369888" y="2138363"/>
            <a:ext cx="8570912" cy="393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spcBef>
                <a:spcPct val="50000"/>
              </a:spcBef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文件访问指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围绕文件内容的读写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所进行的文件操作。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打开</a:t>
            </a:r>
            <a:r>
              <a:rPr kumimoji="1" lang="en-US" altLang="zh-CN" sz="2800" b="1" dirty="0">
                <a:latin typeface="微软雅黑" pitchFamily="34" charset="-122"/>
                <a:ea typeface="微软雅黑" pitchFamily="34" charset="-122"/>
              </a:rPr>
              <a:t>open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：在访问一个文件前，必须先打开它；</a:t>
            </a:r>
          </a:p>
          <a:p>
            <a:pPr marL="288925" indent="-288925"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关闭</a:t>
            </a:r>
            <a:r>
              <a:rPr kumimoji="1" lang="en-US" altLang="zh-CN" sz="2800" b="1" dirty="0">
                <a:latin typeface="微软雅黑" pitchFamily="34" charset="-122"/>
                <a:ea typeface="微软雅黑" pitchFamily="34" charset="-122"/>
              </a:rPr>
              <a:t>close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：在使用完一个文件后，要关闭该文件；</a:t>
            </a:r>
          </a:p>
          <a:p>
            <a:pPr marL="288925" indent="-288925"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读</a:t>
            </a:r>
            <a:r>
              <a:rPr kumimoji="1" lang="en-US" altLang="zh-CN" sz="2800" b="1" dirty="0">
                <a:latin typeface="微软雅黑" pitchFamily="34" charset="-122"/>
                <a:ea typeface="微软雅黑" pitchFamily="34" charset="-122"/>
              </a:rPr>
              <a:t>read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：从文件中读取数据；</a:t>
            </a:r>
          </a:p>
          <a:p>
            <a:pPr marL="288925" indent="-288925"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写</a:t>
            </a:r>
            <a:r>
              <a:rPr kumimoji="1" lang="en-US" altLang="zh-CN" sz="2800" b="1" dirty="0">
                <a:latin typeface="微软雅黑" pitchFamily="34" charset="-122"/>
                <a:ea typeface="微软雅黑" pitchFamily="34" charset="-122"/>
              </a:rPr>
              <a:t>write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：把数据写入文件；</a:t>
            </a:r>
          </a:p>
          <a:p>
            <a:pPr marL="288925" indent="-288925"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添加</a:t>
            </a:r>
            <a:r>
              <a:rPr kumimoji="1" lang="en-US" altLang="zh-CN" sz="2800" b="1" dirty="0">
                <a:latin typeface="微软雅黑" pitchFamily="34" charset="-122"/>
                <a:ea typeface="微软雅黑" pitchFamily="34" charset="-122"/>
              </a:rPr>
              <a:t>append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：添加数据到文件的末尾；</a:t>
            </a:r>
          </a:p>
          <a:p>
            <a:pPr marL="288925" indent="-288925"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定位</a:t>
            </a:r>
            <a:r>
              <a:rPr kumimoji="1" lang="en-US" altLang="zh-CN" sz="2800" b="1" dirty="0">
                <a:latin typeface="微软雅黑" pitchFamily="34" charset="-122"/>
                <a:ea typeface="微软雅黑" pitchFamily="34" charset="-122"/>
              </a:rPr>
              <a:t>seek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：指定文件访问的当前位置。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16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4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4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4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4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4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4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4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4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4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4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0484" name="Text Box 4"/>
          <p:cNvSpPr txBox="1">
            <a:spLocks noChangeArrowheads="1"/>
          </p:cNvSpPr>
          <p:nvPr/>
        </p:nvSpPr>
        <p:spPr bwMode="auto">
          <a:xfrm>
            <a:off x="3046412" y="1125538"/>
            <a:ext cx="3037755" cy="646331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36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文件的控制</a:t>
            </a:r>
          </a:p>
        </p:txBody>
      </p:sp>
      <p:sp>
        <p:nvSpPr>
          <p:cNvPr id="20485" name="Rectangle 5"/>
          <p:cNvSpPr>
            <a:spLocks noChangeArrowheads="1"/>
          </p:cNvSpPr>
          <p:nvPr/>
        </p:nvSpPr>
        <p:spPr bwMode="auto">
          <a:xfrm>
            <a:off x="369888" y="2066925"/>
            <a:ext cx="8556625" cy="4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spcBef>
                <a:spcPct val="50000"/>
              </a:spcBef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文件控制指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围绕文件属性的控制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所进行的文件操作。</a:t>
            </a:r>
          </a:p>
          <a:p>
            <a:pPr marL="288925" indent="-288925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创建</a:t>
            </a:r>
            <a:r>
              <a:rPr kumimoji="1" lang="en-US" altLang="zh-CN" sz="2800" b="1" dirty="0">
                <a:latin typeface="微软雅黑" pitchFamily="34" charset="-122"/>
                <a:ea typeface="微软雅黑" pitchFamily="34" charset="-122"/>
              </a:rPr>
              <a:t>create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：创建一个空白的文件；</a:t>
            </a:r>
          </a:p>
          <a:p>
            <a:pPr marL="288925" indent="-288925">
              <a:lnSpc>
                <a:spcPct val="130000"/>
              </a:lnSpc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删除</a:t>
            </a:r>
            <a:r>
              <a:rPr kumimoji="1" lang="en-US" altLang="zh-CN" sz="2800" b="1" dirty="0">
                <a:latin typeface="微软雅黑" pitchFamily="34" charset="-122"/>
                <a:ea typeface="微软雅黑" pitchFamily="34" charset="-122"/>
              </a:rPr>
              <a:t>delete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：删除一个文件，释放磁盘空间；</a:t>
            </a:r>
          </a:p>
          <a:p>
            <a:pPr marL="288925" indent="-288925">
              <a:lnSpc>
                <a:spcPct val="130000"/>
              </a:lnSpc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获取文件属性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get attributes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：读取文件的属性信息；</a:t>
            </a:r>
          </a:p>
          <a:p>
            <a:pPr marL="288925" indent="-288925">
              <a:lnSpc>
                <a:spcPct val="130000"/>
              </a:lnSpc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设置文件属性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set attributes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：设置文件的属性信息；</a:t>
            </a:r>
          </a:p>
          <a:p>
            <a:pPr marL="288925" indent="-288925">
              <a:lnSpc>
                <a:spcPct val="130000"/>
              </a:lnSpc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修改文件名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rename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：改变文件的文件名。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17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4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4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4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4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4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4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4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4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4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4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41300"/>
            <a:ext cx="8458200" cy="676275"/>
          </a:xfrm>
          <a:noFill/>
        </p:spPr>
        <p:txBody>
          <a:bodyPr anchor="b"/>
          <a:lstStyle/>
          <a:p>
            <a:pPr algn="ctr" eaLnBrk="1" fontAlgn="ctr" hangingPunct="1"/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目录 </a:t>
            </a:r>
          </a:p>
        </p:txBody>
      </p:sp>
      <p:sp>
        <p:nvSpPr>
          <p:cNvPr id="249861" name="Rectangle 5"/>
          <p:cNvSpPr>
            <a:spLocks noChangeArrowheads="1"/>
          </p:cNvSpPr>
          <p:nvPr/>
        </p:nvSpPr>
        <p:spPr bwMode="auto">
          <a:xfrm>
            <a:off x="541338" y="1432978"/>
            <a:ext cx="8034337" cy="44442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288925" indent="-288925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文件太多了怎么办？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不同的应用程序有不同类型的文件，不同的用户有不同的文件，如何对它们进行</a:t>
            </a:r>
            <a:r>
              <a:rPr kumimoji="1" lang="zh-CN" altLang="en-US" sz="2800" b="1" dirty="0">
                <a:solidFill>
                  <a:srgbClr val="800000"/>
                </a:solidFill>
                <a:latin typeface="微软雅黑" pitchFamily="34" charset="-122"/>
                <a:ea typeface="微软雅黑" pitchFamily="34" charset="-122"/>
              </a:rPr>
              <a:t>组织、分类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？</a:t>
            </a:r>
          </a:p>
          <a:p>
            <a:pPr marL="288925" indent="-288925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如何对文件进行管理？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当用户需要访问某个文件时，如何根据文件名迅速地定位到相应的文件，从而对文件的属性和内容进行各种操作？</a:t>
            </a:r>
          </a:p>
          <a:p>
            <a:pPr marL="288925" indent="-288925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解决的办法就是：</a:t>
            </a:r>
            <a:r>
              <a:rPr kumimoji="1"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18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98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498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50884" name="Rectangle 4"/>
          <p:cNvSpPr>
            <a:spLocks noChangeArrowheads="1"/>
          </p:cNvSpPr>
          <p:nvPr/>
        </p:nvSpPr>
        <p:spPr bwMode="auto">
          <a:xfrm>
            <a:off x="541338" y="1052513"/>
            <a:ext cx="8034337" cy="526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目录（</a:t>
            </a:r>
            <a:r>
              <a:rPr kumimoji="1" lang="en-US" altLang="zh-CN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directory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也称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文件夹（</a:t>
            </a:r>
            <a:r>
              <a:rPr kumimoji="1" lang="en-US" altLang="zh-CN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folder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，它是一张表格，记录了在该目录下的每一个文件的文件名和其他的一些管理信息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一般情况下，每个文件占用该表格的某一行，即一个</a:t>
            </a:r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目录项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（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  <a:ea typeface="宋体" pitchFamily="2" charset="-122"/>
              </a:rPr>
              <a:t>该表格如何存放？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）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这张表格本身是以</a:t>
            </a:r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的形式存放在磁盘上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在目录的管理上，也有相关的系统调用，如：</a:t>
            </a:r>
          </a:p>
          <a:p>
            <a:pPr marL="850900" lvl="1" indent="-371475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创建目录</a:t>
            </a:r>
            <a:r>
              <a:rPr kumimoji="1"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create</a:t>
            </a:r>
            <a:endParaRPr kumimoji="1" lang="zh-CN" altLang="en-US" sz="2400" b="1" dirty="0">
              <a:latin typeface="Times New Roman" pitchFamily="18" charset="0"/>
              <a:ea typeface="宋体" pitchFamily="2" charset="-122"/>
            </a:endParaRPr>
          </a:p>
          <a:p>
            <a:pPr marL="850900" lvl="1" indent="-371475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删除目录</a:t>
            </a:r>
            <a:r>
              <a:rPr kumimoji="1"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delete</a:t>
            </a:r>
            <a:endParaRPr kumimoji="1" lang="zh-CN" altLang="en-US" sz="2400" b="1" dirty="0">
              <a:latin typeface="Times New Roman" pitchFamily="18" charset="0"/>
              <a:ea typeface="宋体" pitchFamily="2" charset="-122"/>
            </a:endParaRPr>
          </a:p>
          <a:p>
            <a:pPr marL="850900" lvl="1" indent="-371475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修改目录</a:t>
            </a:r>
            <a:r>
              <a:rPr kumimoji="1"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rename</a:t>
            </a:r>
            <a:endParaRPr kumimoji="1" lang="zh-CN" altLang="en-US" sz="2400" b="1" dirty="0"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19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508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508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2508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2508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5" dur="500"/>
                                        <p:tgtEl>
                                          <p:spTgt spid="2508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2508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8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2508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88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6148" name="Rectangle 2"/>
          <p:cNvSpPr>
            <a:spLocks noGrp="1" noChangeArrowheads="1"/>
          </p:cNvSpPr>
          <p:nvPr>
            <p:ph type="title"/>
          </p:nvPr>
        </p:nvSpPr>
        <p:spPr>
          <a:xfrm>
            <a:off x="323850" y="228600"/>
            <a:ext cx="7315200" cy="563563"/>
          </a:xfrm>
        </p:spPr>
        <p:txBody>
          <a:bodyPr/>
          <a:lstStyle/>
          <a:p>
            <a:pPr algn="ctr" eaLnBrk="1" hangingPunct="1"/>
            <a:r>
              <a:rPr lang="en-US" altLang="en-US" sz="4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第</a:t>
            </a:r>
            <a:r>
              <a:rPr lang="zh-CN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五</a:t>
            </a:r>
            <a:r>
              <a:rPr lang="en-US" altLang="en-US" sz="4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章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文件系统 </a:t>
            </a:r>
            <a:endParaRPr lang="en-US" altLang="zh-CN" sz="4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49" name="Line 11"/>
          <p:cNvSpPr>
            <a:spLocks noChangeShapeType="1"/>
          </p:cNvSpPr>
          <p:nvPr/>
        </p:nvSpPr>
        <p:spPr bwMode="auto">
          <a:xfrm>
            <a:off x="2438400" y="2636838"/>
            <a:ext cx="4800600" cy="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150" name="Text Box 12"/>
          <p:cNvSpPr txBox="1">
            <a:spLocks noChangeArrowheads="1"/>
          </p:cNvSpPr>
          <p:nvPr/>
        </p:nvSpPr>
        <p:spPr bwMode="auto">
          <a:xfrm>
            <a:off x="2700338" y="2057400"/>
            <a:ext cx="201612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zh-CN" altLang="en-US" sz="3200" b="1" dirty="0">
                <a:solidFill>
                  <a:schemeClr val="tx2"/>
                </a:solidFill>
                <a:ea typeface="宋体" pitchFamily="2" charset="-122"/>
              </a:rPr>
              <a:t>文件 </a:t>
            </a:r>
            <a:endParaRPr lang="en-US" altLang="zh-CN" sz="3200" b="1" dirty="0">
              <a:solidFill>
                <a:schemeClr val="tx2"/>
              </a:solidFill>
              <a:ea typeface="宋体" pitchFamily="2" charset="-122"/>
            </a:endParaRPr>
          </a:p>
        </p:txBody>
      </p:sp>
      <p:grpSp>
        <p:nvGrpSpPr>
          <p:cNvPr id="6151" name="Group 45"/>
          <p:cNvGrpSpPr>
            <a:grpSpLocks/>
          </p:cNvGrpSpPr>
          <p:nvPr/>
        </p:nvGrpSpPr>
        <p:grpSpPr bwMode="auto">
          <a:xfrm>
            <a:off x="1828800" y="2133600"/>
            <a:ext cx="608013" cy="533400"/>
            <a:chOff x="1152" y="1275"/>
            <a:chExt cx="383" cy="336"/>
          </a:xfrm>
        </p:grpSpPr>
        <p:grpSp>
          <p:nvGrpSpPr>
            <p:cNvPr id="6169" name="Group 3"/>
            <p:cNvGrpSpPr>
              <a:grpSpLocks/>
            </p:cNvGrpSpPr>
            <p:nvPr/>
          </p:nvGrpSpPr>
          <p:grpSpPr bwMode="auto">
            <a:xfrm>
              <a:off x="1152" y="1275"/>
              <a:ext cx="383" cy="336"/>
              <a:chOff x="1110" y="2656"/>
              <a:chExt cx="1549" cy="1351"/>
            </a:xfrm>
          </p:grpSpPr>
          <p:sp>
            <p:nvSpPr>
              <p:cNvPr id="6171" name="AutoShape 4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>
                  <a:ea typeface="宋体" pitchFamily="2" charset="-122"/>
                </a:endParaRPr>
              </a:p>
            </p:txBody>
          </p:sp>
          <p:sp>
            <p:nvSpPr>
              <p:cNvPr id="6172" name="AutoShape 5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>
                  <a:ea typeface="宋体" pitchFamily="2" charset="-122"/>
                </a:endParaRPr>
              </a:p>
            </p:txBody>
          </p:sp>
          <p:sp>
            <p:nvSpPr>
              <p:cNvPr id="63494" name="AutoShape 6"/>
              <p:cNvSpPr>
                <a:spLocks noChangeArrowheads="1"/>
              </p:cNvSpPr>
              <p:nvPr/>
            </p:nvSpPr>
            <p:spPr bwMode="gray">
              <a:xfrm>
                <a:off x="1199" y="2736"/>
                <a:ext cx="1351" cy="1166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hlink">
                      <a:gamma/>
                      <a:shade val="46275"/>
                      <a:invGamma/>
                    </a:schemeClr>
                  </a:gs>
                  <a:gs pos="100000">
                    <a:schemeClr val="hlink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ea typeface="宋体" pitchFamily="2" charset="-122"/>
                </a:endParaRPr>
              </a:p>
            </p:txBody>
          </p:sp>
        </p:grpSp>
        <p:sp>
          <p:nvSpPr>
            <p:cNvPr id="6170" name="Text Box 13"/>
            <p:cNvSpPr txBox="1">
              <a:spLocks noChangeArrowheads="1"/>
            </p:cNvSpPr>
            <p:nvPr/>
          </p:nvSpPr>
          <p:spPr bwMode="gray">
            <a:xfrm>
              <a:off x="1235" y="1298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ea typeface="宋体" pitchFamily="2" charset="-122"/>
                </a:rPr>
                <a:t>1</a:t>
              </a:r>
            </a:p>
          </p:txBody>
        </p:sp>
      </p:grpSp>
      <p:sp>
        <p:nvSpPr>
          <p:cNvPr id="6152" name="Line 14"/>
          <p:cNvSpPr>
            <a:spLocks noChangeShapeType="1"/>
          </p:cNvSpPr>
          <p:nvPr/>
        </p:nvSpPr>
        <p:spPr bwMode="auto">
          <a:xfrm>
            <a:off x="2438400" y="3778250"/>
            <a:ext cx="4800600" cy="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153" name="Text Box 15"/>
          <p:cNvSpPr txBox="1">
            <a:spLocks noChangeArrowheads="1"/>
          </p:cNvSpPr>
          <p:nvPr/>
        </p:nvSpPr>
        <p:spPr bwMode="auto">
          <a:xfrm>
            <a:off x="2700338" y="3201988"/>
            <a:ext cx="2232025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zh-CN" altLang="en-US" sz="3200" b="1">
                <a:solidFill>
                  <a:schemeClr val="tx2"/>
                </a:solidFill>
                <a:ea typeface="宋体" pitchFamily="2" charset="-122"/>
              </a:rPr>
              <a:t>目录 </a:t>
            </a:r>
            <a:endParaRPr lang="en-US" altLang="zh-CN" sz="3200" b="1">
              <a:solidFill>
                <a:schemeClr val="tx2"/>
              </a:solidFill>
              <a:ea typeface="宋体" pitchFamily="2" charset="-122"/>
            </a:endParaRPr>
          </a:p>
        </p:txBody>
      </p:sp>
      <p:grpSp>
        <p:nvGrpSpPr>
          <p:cNvPr id="6154" name="Group 46"/>
          <p:cNvGrpSpPr>
            <a:grpSpLocks/>
          </p:cNvGrpSpPr>
          <p:nvPr/>
        </p:nvGrpSpPr>
        <p:grpSpPr bwMode="auto">
          <a:xfrm>
            <a:off x="1828800" y="3255963"/>
            <a:ext cx="608013" cy="533400"/>
            <a:chOff x="1152" y="1851"/>
            <a:chExt cx="383" cy="336"/>
          </a:xfrm>
        </p:grpSpPr>
        <p:grpSp>
          <p:nvGrpSpPr>
            <p:cNvPr id="6164" name="Group 7"/>
            <p:cNvGrpSpPr>
              <a:grpSpLocks/>
            </p:cNvGrpSpPr>
            <p:nvPr/>
          </p:nvGrpSpPr>
          <p:grpSpPr bwMode="auto">
            <a:xfrm>
              <a:off x="1152" y="1851"/>
              <a:ext cx="383" cy="336"/>
              <a:chOff x="3174" y="2656"/>
              <a:chExt cx="1549" cy="1351"/>
            </a:xfrm>
          </p:grpSpPr>
          <p:sp>
            <p:nvSpPr>
              <p:cNvPr id="6166" name="AutoShape 8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>
                  <a:ea typeface="宋体" pitchFamily="2" charset="-122"/>
                </a:endParaRPr>
              </a:p>
            </p:txBody>
          </p:sp>
          <p:sp>
            <p:nvSpPr>
              <p:cNvPr id="6167" name="AutoShape 9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>
                  <a:ea typeface="宋体" pitchFamily="2" charset="-122"/>
                </a:endParaRPr>
              </a:p>
            </p:txBody>
          </p:sp>
          <p:sp>
            <p:nvSpPr>
              <p:cNvPr id="63498" name="AutoShape 10"/>
              <p:cNvSpPr>
                <a:spLocks noChangeArrowheads="1"/>
              </p:cNvSpPr>
              <p:nvPr/>
            </p:nvSpPr>
            <p:spPr bwMode="gray">
              <a:xfrm>
                <a:off x="3263" y="2736"/>
                <a:ext cx="1351" cy="1166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ea typeface="宋体" pitchFamily="2" charset="-122"/>
                </a:endParaRPr>
              </a:p>
            </p:txBody>
          </p:sp>
        </p:grpSp>
        <p:sp>
          <p:nvSpPr>
            <p:cNvPr id="6165" name="Text Box 16"/>
            <p:cNvSpPr txBox="1">
              <a:spLocks noChangeArrowheads="1"/>
            </p:cNvSpPr>
            <p:nvPr/>
          </p:nvSpPr>
          <p:spPr bwMode="gray">
            <a:xfrm>
              <a:off x="1235" y="1877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bg1"/>
                  </a:solidFill>
                  <a:ea typeface="宋体" pitchFamily="2" charset="-122"/>
                </a:rPr>
                <a:t>2</a:t>
              </a:r>
            </a:p>
          </p:txBody>
        </p:sp>
      </p:grpSp>
      <p:sp>
        <p:nvSpPr>
          <p:cNvPr id="6155" name="Line 25"/>
          <p:cNvSpPr>
            <a:spLocks noChangeShapeType="1"/>
          </p:cNvSpPr>
          <p:nvPr/>
        </p:nvSpPr>
        <p:spPr bwMode="auto">
          <a:xfrm>
            <a:off x="2438400" y="4938713"/>
            <a:ext cx="4800600" cy="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156" name="Text Box 26"/>
          <p:cNvSpPr txBox="1">
            <a:spLocks noChangeArrowheads="1"/>
          </p:cNvSpPr>
          <p:nvPr/>
        </p:nvSpPr>
        <p:spPr bwMode="auto">
          <a:xfrm>
            <a:off x="2700338" y="4362450"/>
            <a:ext cx="38163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zh-CN" altLang="zh-CN" sz="3200" b="1">
                <a:solidFill>
                  <a:schemeClr val="tx2"/>
                </a:solidFill>
                <a:ea typeface="宋体" pitchFamily="2" charset="-122"/>
              </a:rPr>
              <a:t>文件系统的实现</a:t>
            </a:r>
            <a:r>
              <a:rPr lang="zh-CN" altLang="en-US" sz="3200" b="1">
                <a:solidFill>
                  <a:schemeClr val="tx2"/>
                </a:solidFill>
                <a:ea typeface="宋体" pitchFamily="2" charset="-122"/>
              </a:rPr>
              <a:t> </a:t>
            </a:r>
            <a:endParaRPr lang="en-US" altLang="zh-CN" sz="3200" b="1">
              <a:solidFill>
                <a:schemeClr val="tx2"/>
              </a:solidFill>
              <a:ea typeface="宋体" pitchFamily="2" charset="-122"/>
            </a:endParaRPr>
          </a:p>
        </p:txBody>
      </p:sp>
      <p:grpSp>
        <p:nvGrpSpPr>
          <p:cNvPr id="6157" name="Group 47"/>
          <p:cNvGrpSpPr>
            <a:grpSpLocks/>
          </p:cNvGrpSpPr>
          <p:nvPr/>
        </p:nvGrpSpPr>
        <p:grpSpPr bwMode="auto">
          <a:xfrm>
            <a:off x="1828800" y="4398963"/>
            <a:ext cx="608013" cy="533400"/>
            <a:chOff x="1152" y="2413"/>
            <a:chExt cx="383" cy="336"/>
          </a:xfrm>
        </p:grpSpPr>
        <p:grpSp>
          <p:nvGrpSpPr>
            <p:cNvPr id="6159" name="Group 17"/>
            <p:cNvGrpSpPr>
              <a:grpSpLocks/>
            </p:cNvGrpSpPr>
            <p:nvPr/>
          </p:nvGrpSpPr>
          <p:grpSpPr bwMode="auto">
            <a:xfrm>
              <a:off x="1152" y="2413"/>
              <a:ext cx="383" cy="336"/>
              <a:chOff x="1110" y="2656"/>
              <a:chExt cx="1549" cy="1351"/>
            </a:xfrm>
          </p:grpSpPr>
          <p:sp>
            <p:nvSpPr>
              <p:cNvPr id="6161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>
                  <a:ea typeface="宋体" pitchFamily="2" charset="-122"/>
                </a:endParaRPr>
              </a:p>
            </p:txBody>
          </p:sp>
          <p:sp>
            <p:nvSpPr>
              <p:cNvPr id="6162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>
                  <a:ea typeface="宋体" pitchFamily="2" charset="-122"/>
                </a:endParaRPr>
              </a:p>
            </p:txBody>
          </p:sp>
          <p:sp>
            <p:nvSpPr>
              <p:cNvPr id="63508" name="AutoShape 20"/>
              <p:cNvSpPr>
                <a:spLocks noChangeArrowheads="1"/>
              </p:cNvSpPr>
              <p:nvPr/>
            </p:nvSpPr>
            <p:spPr bwMode="gray">
              <a:xfrm>
                <a:off x="1199" y="2736"/>
                <a:ext cx="1351" cy="1166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hlink">
                      <a:gamma/>
                      <a:shade val="46275"/>
                      <a:invGamma/>
                    </a:schemeClr>
                  </a:gs>
                  <a:gs pos="100000">
                    <a:schemeClr val="hlink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ea typeface="宋体" pitchFamily="2" charset="-122"/>
                </a:endParaRPr>
              </a:p>
            </p:txBody>
          </p:sp>
        </p:grpSp>
        <p:sp>
          <p:nvSpPr>
            <p:cNvPr id="6160" name="Text Box 27"/>
            <p:cNvSpPr txBox="1">
              <a:spLocks noChangeArrowheads="1"/>
            </p:cNvSpPr>
            <p:nvPr/>
          </p:nvSpPr>
          <p:spPr bwMode="gray">
            <a:xfrm>
              <a:off x="1235" y="2443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bg1"/>
                  </a:solidFill>
                  <a:ea typeface="宋体" pitchFamily="2" charset="-122"/>
                </a:rPr>
                <a:t>3</a:t>
              </a:r>
            </a:p>
          </p:txBody>
        </p:sp>
      </p:grpSp>
      <p:sp>
        <p:nvSpPr>
          <p:cNvPr id="6158" name="Text Box 31"/>
          <p:cNvSpPr txBox="1">
            <a:spLocks noChangeArrowheads="1"/>
          </p:cNvSpPr>
          <p:nvPr/>
        </p:nvSpPr>
        <p:spPr bwMode="auto">
          <a:xfrm>
            <a:off x="1660525" y="7223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zh-CN" altLang="en-US">
              <a:ea typeface="宋体" pitchFamily="2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2</a:t>
            </a:fld>
            <a:endParaRPr lang="en-US" altLang="zh-C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pic>
        <p:nvPicPr>
          <p:cNvPr id="23556" name="Picture 3" descr="6-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13" y="2060575"/>
            <a:ext cx="8509000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7" name="Text Box 4"/>
          <p:cNvSpPr txBox="1">
            <a:spLocks noChangeArrowheads="1"/>
          </p:cNvSpPr>
          <p:nvPr/>
        </p:nvSpPr>
        <p:spPr bwMode="auto">
          <a:xfrm>
            <a:off x="323850" y="1747838"/>
            <a:ext cx="5533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2400" b="1" dirty="0">
                <a:latin typeface="Cooper Black" pitchFamily="18" charset="0"/>
                <a:ea typeface="宋体" pitchFamily="2" charset="-122"/>
              </a:rPr>
              <a:t>32</a:t>
            </a:r>
          </a:p>
        </p:txBody>
      </p:sp>
      <p:sp>
        <p:nvSpPr>
          <p:cNvPr id="276485" name="Text Box 5"/>
          <p:cNvSpPr txBox="1">
            <a:spLocks noChangeArrowheads="1"/>
          </p:cNvSpPr>
          <p:nvPr/>
        </p:nvSpPr>
        <p:spPr bwMode="auto">
          <a:xfrm>
            <a:off x="2843808" y="5013176"/>
            <a:ext cx="37655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如何保存在文件中？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20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6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64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48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4580" name="Rectangle 3"/>
          <p:cNvSpPr>
            <a:spLocks noChangeArrowheads="1"/>
          </p:cNvSpPr>
          <p:nvPr/>
        </p:nvSpPr>
        <p:spPr bwMode="auto">
          <a:xfrm>
            <a:off x="669925" y="227013"/>
            <a:ext cx="7735888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/>
          <a:p>
            <a:pPr eaLnBrk="0" hangingPunct="0"/>
            <a:r>
              <a:rPr kumimoji="1" lang="zh-CN" altLang="en-US" sz="32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多级目录结构</a:t>
            </a:r>
          </a:p>
        </p:txBody>
      </p:sp>
      <p:grpSp>
        <p:nvGrpSpPr>
          <p:cNvPr id="24581" name="Group 4"/>
          <p:cNvGrpSpPr>
            <a:grpSpLocks/>
          </p:cNvGrpSpPr>
          <p:nvPr/>
        </p:nvGrpSpPr>
        <p:grpSpPr bwMode="auto">
          <a:xfrm>
            <a:off x="628650" y="974725"/>
            <a:ext cx="7980363" cy="5522913"/>
            <a:chOff x="396" y="641"/>
            <a:chExt cx="5027" cy="3479"/>
          </a:xfrm>
        </p:grpSpPr>
        <p:pic>
          <p:nvPicPr>
            <p:cNvPr id="24583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6" t="7208" r="423" b="7057"/>
            <a:stretch>
              <a:fillRect/>
            </a:stretch>
          </p:blipFill>
          <p:spPr bwMode="auto">
            <a:xfrm>
              <a:off x="414" y="648"/>
              <a:ext cx="5009" cy="3472"/>
            </a:xfrm>
            <a:prstGeom prst="rect">
              <a:avLst/>
            </a:prstGeom>
            <a:noFill/>
            <a:ln w="57150" cmpd="thickThin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584" name="Text Box 6"/>
            <p:cNvSpPr txBox="1">
              <a:spLocks noChangeArrowheads="1"/>
            </p:cNvSpPr>
            <p:nvPr/>
          </p:nvSpPr>
          <p:spPr bwMode="auto">
            <a:xfrm>
              <a:off x="3774" y="641"/>
              <a:ext cx="69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zh-CN" altLang="en-US" sz="2400" b="1">
                  <a:latin typeface="Times New Roman" pitchFamily="18" charset="0"/>
                  <a:ea typeface="宋体" pitchFamily="2" charset="-122"/>
                </a:rPr>
                <a:t>根目录</a:t>
              </a:r>
            </a:p>
          </p:txBody>
        </p:sp>
        <p:sp>
          <p:nvSpPr>
            <p:cNvPr id="24585" name="Text Box 7"/>
            <p:cNvSpPr txBox="1">
              <a:spLocks noChangeArrowheads="1"/>
            </p:cNvSpPr>
            <p:nvPr/>
          </p:nvSpPr>
          <p:spPr bwMode="auto">
            <a:xfrm>
              <a:off x="485" y="1107"/>
              <a:ext cx="87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400" b="1">
                  <a:latin typeface="Times New Roman" pitchFamily="18" charset="0"/>
                  <a:ea typeface="宋体" pitchFamily="2" charset="-122"/>
                </a:rPr>
                <a:t>spell</a:t>
              </a:r>
              <a:r>
                <a:rPr kumimoji="1" lang="zh-CN" altLang="en-US" sz="2400" b="1">
                  <a:latin typeface="Times New Roman" pitchFamily="18" charset="0"/>
                  <a:ea typeface="宋体" pitchFamily="2" charset="-122"/>
                </a:rPr>
                <a:t>目录</a:t>
              </a:r>
            </a:p>
          </p:txBody>
        </p:sp>
        <p:sp>
          <p:nvSpPr>
            <p:cNvPr id="24586" name="Text Box 8"/>
            <p:cNvSpPr txBox="1">
              <a:spLocks noChangeArrowheads="1"/>
            </p:cNvSpPr>
            <p:nvPr/>
          </p:nvSpPr>
          <p:spPr bwMode="auto">
            <a:xfrm>
              <a:off x="2173" y="1107"/>
              <a:ext cx="76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400" b="1">
                  <a:latin typeface="Times New Roman" pitchFamily="18" charset="0"/>
                  <a:ea typeface="宋体" pitchFamily="2" charset="-122"/>
                </a:rPr>
                <a:t>bin</a:t>
              </a:r>
              <a:r>
                <a:rPr kumimoji="1" lang="zh-CN" altLang="en-US" sz="2400" b="1">
                  <a:latin typeface="Times New Roman" pitchFamily="18" charset="0"/>
                  <a:ea typeface="宋体" pitchFamily="2" charset="-122"/>
                </a:rPr>
                <a:t>目录</a:t>
              </a:r>
            </a:p>
          </p:txBody>
        </p:sp>
        <p:sp>
          <p:nvSpPr>
            <p:cNvPr id="24587" name="Text Box 9"/>
            <p:cNvSpPr txBox="1">
              <a:spLocks noChangeArrowheads="1"/>
            </p:cNvSpPr>
            <p:nvPr/>
          </p:nvSpPr>
          <p:spPr bwMode="auto">
            <a:xfrm>
              <a:off x="4031" y="1107"/>
              <a:ext cx="130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400" b="1">
                  <a:latin typeface="Times New Roman" pitchFamily="18" charset="0"/>
                  <a:ea typeface="宋体" pitchFamily="2" charset="-122"/>
                </a:rPr>
                <a:t>programs</a:t>
              </a:r>
              <a:r>
                <a:rPr kumimoji="1" lang="zh-CN" altLang="en-US" sz="2400" b="1">
                  <a:latin typeface="Times New Roman" pitchFamily="18" charset="0"/>
                  <a:ea typeface="宋体" pitchFamily="2" charset="-122"/>
                </a:rPr>
                <a:t>目录</a:t>
              </a:r>
            </a:p>
          </p:txBody>
        </p:sp>
        <p:sp>
          <p:nvSpPr>
            <p:cNvPr id="24588" name="Text Box 10"/>
            <p:cNvSpPr txBox="1">
              <a:spLocks noChangeArrowheads="1"/>
            </p:cNvSpPr>
            <p:nvPr/>
          </p:nvSpPr>
          <p:spPr bwMode="auto">
            <a:xfrm>
              <a:off x="396" y="2012"/>
              <a:ext cx="68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000" b="1">
                  <a:latin typeface="Times New Roman" pitchFamily="18" charset="0"/>
                  <a:ea typeface="宋体" pitchFamily="2" charset="-122"/>
                </a:rPr>
                <a:t>stat</a:t>
              </a:r>
              <a:r>
                <a:rPr kumimoji="1" lang="zh-CN" altLang="en-US" sz="2000" b="1">
                  <a:latin typeface="Times New Roman" pitchFamily="18" charset="0"/>
                  <a:ea typeface="宋体" pitchFamily="2" charset="-122"/>
                </a:rPr>
                <a:t>文件</a:t>
              </a:r>
            </a:p>
          </p:txBody>
        </p:sp>
        <p:sp>
          <p:nvSpPr>
            <p:cNvPr id="24589" name="Text Box 11"/>
            <p:cNvSpPr txBox="1">
              <a:spLocks noChangeArrowheads="1"/>
            </p:cNvSpPr>
            <p:nvPr/>
          </p:nvSpPr>
          <p:spPr bwMode="auto">
            <a:xfrm>
              <a:off x="1302" y="2012"/>
              <a:ext cx="68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000" b="1">
                  <a:latin typeface="Times New Roman" pitchFamily="18" charset="0"/>
                  <a:ea typeface="宋体" pitchFamily="2" charset="-122"/>
                </a:rPr>
                <a:t>dist</a:t>
              </a:r>
              <a:r>
                <a:rPr kumimoji="1" lang="zh-CN" altLang="en-US" sz="2000" b="1">
                  <a:latin typeface="Times New Roman" pitchFamily="18" charset="0"/>
                  <a:ea typeface="宋体" pitchFamily="2" charset="-122"/>
                </a:rPr>
                <a:t>文件</a:t>
              </a:r>
            </a:p>
          </p:txBody>
        </p:sp>
        <p:sp>
          <p:nvSpPr>
            <p:cNvPr id="24590" name="Text Box 12"/>
            <p:cNvSpPr txBox="1">
              <a:spLocks noChangeArrowheads="1"/>
            </p:cNvSpPr>
            <p:nvPr/>
          </p:nvSpPr>
          <p:spPr bwMode="auto">
            <a:xfrm>
              <a:off x="462" y="2206"/>
              <a:ext cx="86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400" b="1">
                  <a:latin typeface="Times New Roman" pitchFamily="18" charset="0"/>
                  <a:ea typeface="宋体" pitchFamily="2" charset="-122"/>
                </a:rPr>
                <a:t>mail</a:t>
              </a:r>
              <a:r>
                <a:rPr kumimoji="1" lang="zh-CN" altLang="en-US" sz="2400" b="1">
                  <a:latin typeface="Times New Roman" pitchFamily="18" charset="0"/>
                  <a:ea typeface="宋体" pitchFamily="2" charset="-122"/>
                </a:rPr>
                <a:t>目录</a:t>
              </a:r>
            </a:p>
          </p:txBody>
        </p:sp>
        <p:sp>
          <p:nvSpPr>
            <p:cNvPr id="24591" name="Text Box 13"/>
            <p:cNvSpPr txBox="1">
              <a:spLocks noChangeArrowheads="1"/>
            </p:cNvSpPr>
            <p:nvPr/>
          </p:nvSpPr>
          <p:spPr bwMode="auto">
            <a:xfrm>
              <a:off x="1985" y="2012"/>
              <a:ext cx="713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000" b="1">
                  <a:latin typeface="Times New Roman" pitchFamily="18" charset="0"/>
                  <a:ea typeface="宋体" pitchFamily="2" charset="-122"/>
                </a:rPr>
                <a:t>find</a:t>
              </a:r>
              <a:r>
                <a:rPr kumimoji="1" lang="zh-CN" altLang="en-US" sz="2000" b="1">
                  <a:latin typeface="Times New Roman" pitchFamily="18" charset="0"/>
                  <a:ea typeface="宋体" pitchFamily="2" charset="-122"/>
                </a:rPr>
                <a:t>文件</a:t>
              </a:r>
            </a:p>
          </p:txBody>
        </p:sp>
        <p:sp>
          <p:nvSpPr>
            <p:cNvPr id="24592" name="Text Box 14"/>
            <p:cNvSpPr txBox="1">
              <a:spLocks noChangeArrowheads="1"/>
            </p:cNvSpPr>
            <p:nvPr/>
          </p:nvSpPr>
          <p:spPr bwMode="auto">
            <a:xfrm>
              <a:off x="2992" y="1985"/>
              <a:ext cx="27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000" b="1">
                  <a:latin typeface="Times New Roman" pitchFamily="18" charset="0"/>
                  <a:ea typeface="宋体" pitchFamily="2" charset="-122"/>
                </a:rPr>
                <a:t>…</a:t>
              </a:r>
            </a:p>
          </p:txBody>
        </p:sp>
        <p:sp>
          <p:nvSpPr>
            <p:cNvPr id="24593" name="Text Box 15"/>
            <p:cNvSpPr txBox="1">
              <a:spLocks noChangeArrowheads="1"/>
            </p:cNvSpPr>
            <p:nvPr/>
          </p:nvSpPr>
          <p:spPr bwMode="auto">
            <a:xfrm>
              <a:off x="3001" y="2188"/>
              <a:ext cx="60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400" b="1">
                  <a:latin typeface="Times New Roman" pitchFamily="18" charset="0"/>
                  <a:ea typeface="宋体" pitchFamily="2" charset="-122"/>
                </a:rPr>
                <a:t>p</a:t>
              </a:r>
              <a:r>
                <a:rPr kumimoji="1" lang="zh-CN" altLang="en-US" sz="2400" b="1">
                  <a:latin typeface="Times New Roman" pitchFamily="18" charset="0"/>
                  <a:ea typeface="宋体" pitchFamily="2" charset="-122"/>
                </a:rPr>
                <a:t>目录</a:t>
              </a:r>
            </a:p>
          </p:txBody>
        </p:sp>
        <p:sp>
          <p:nvSpPr>
            <p:cNvPr id="24594" name="Text Box 16"/>
            <p:cNvSpPr txBox="1">
              <a:spLocks noChangeArrowheads="1"/>
            </p:cNvSpPr>
            <p:nvPr/>
          </p:nvSpPr>
          <p:spPr bwMode="auto">
            <a:xfrm>
              <a:off x="4349" y="2188"/>
              <a:ext cx="58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400" b="1">
                  <a:latin typeface="Times New Roman" pitchFamily="18" charset="0"/>
                  <a:ea typeface="宋体" pitchFamily="2" charset="-122"/>
                </a:rPr>
                <a:t>e</a:t>
              </a:r>
              <a:r>
                <a:rPr kumimoji="1" lang="zh-CN" altLang="en-US" sz="2400" b="1">
                  <a:latin typeface="Times New Roman" pitchFamily="18" charset="0"/>
                  <a:ea typeface="宋体" pitchFamily="2" charset="-122"/>
                </a:rPr>
                <a:t>目录</a:t>
              </a:r>
            </a:p>
          </p:txBody>
        </p:sp>
        <p:sp>
          <p:nvSpPr>
            <p:cNvPr id="24595" name="Text Box 17"/>
            <p:cNvSpPr txBox="1">
              <a:spLocks noChangeArrowheads="1"/>
            </p:cNvSpPr>
            <p:nvPr/>
          </p:nvSpPr>
          <p:spPr bwMode="auto">
            <a:xfrm>
              <a:off x="413" y="3141"/>
              <a:ext cx="88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400" b="1">
                  <a:latin typeface="Times New Roman" pitchFamily="18" charset="0"/>
                  <a:ea typeface="宋体" pitchFamily="2" charset="-122"/>
                </a:rPr>
                <a:t>prog</a:t>
              </a:r>
              <a:r>
                <a:rPr kumimoji="1" lang="zh-CN" altLang="en-US" sz="2400" b="1">
                  <a:latin typeface="Times New Roman" pitchFamily="18" charset="0"/>
                  <a:ea typeface="宋体" pitchFamily="2" charset="-122"/>
                </a:rPr>
                <a:t>目录</a:t>
              </a:r>
            </a:p>
          </p:txBody>
        </p:sp>
        <p:sp>
          <p:nvSpPr>
            <p:cNvPr id="24596" name="Text Box 18"/>
            <p:cNvSpPr txBox="1">
              <a:spLocks noChangeArrowheads="1"/>
            </p:cNvSpPr>
            <p:nvPr/>
          </p:nvSpPr>
          <p:spPr bwMode="auto">
            <a:xfrm>
              <a:off x="1653" y="3159"/>
              <a:ext cx="75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000" b="1">
                  <a:latin typeface="Times New Roman" pitchFamily="18" charset="0"/>
                  <a:ea typeface="宋体" pitchFamily="2" charset="-122"/>
                </a:rPr>
                <a:t>copy</a:t>
              </a:r>
              <a:r>
                <a:rPr kumimoji="1" lang="zh-CN" altLang="en-US" sz="2000" b="1">
                  <a:latin typeface="Times New Roman" pitchFamily="18" charset="0"/>
                  <a:ea typeface="宋体" pitchFamily="2" charset="-122"/>
                </a:rPr>
                <a:t>目录</a:t>
              </a:r>
            </a:p>
          </p:txBody>
        </p:sp>
        <p:sp>
          <p:nvSpPr>
            <p:cNvPr id="24597" name="Text Box 19"/>
            <p:cNvSpPr txBox="1">
              <a:spLocks noChangeArrowheads="1"/>
            </p:cNvSpPr>
            <p:nvPr/>
          </p:nvSpPr>
          <p:spPr bwMode="auto">
            <a:xfrm>
              <a:off x="2411" y="3141"/>
              <a:ext cx="7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2400" b="1">
                  <a:latin typeface="Times New Roman" pitchFamily="18" charset="0"/>
                  <a:ea typeface="宋体" pitchFamily="2" charset="-122"/>
                </a:rPr>
                <a:t>prt</a:t>
              </a:r>
              <a:r>
                <a:rPr kumimoji="1" lang="zh-CN" altLang="en-US" sz="2400" b="1">
                  <a:latin typeface="Times New Roman" pitchFamily="18" charset="0"/>
                  <a:ea typeface="宋体" pitchFamily="2" charset="-122"/>
                </a:rPr>
                <a:t>目录</a:t>
              </a: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21</a:t>
            </a:fld>
            <a:endParaRPr lang="en-US" altLang="zh-C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5604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88640"/>
            <a:ext cx="8458200" cy="676275"/>
          </a:xfrm>
          <a:noFill/>
        </p:spPr>
        <p:txBody>
          <a:bodyPr anchor="b"/>
          <a:lstStyle/>
          <a:p>
            <a:pPr algn="ctr" eaLnBrk="1" fontAlgn="ctr" hangingPunct="1"/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文件系统的实现</a:t>
            </a:r>
          </a:p>
        </p:txBody>
      </p:sp>
      <p:sp>
        <p:nvSpPr>
          <p:cNvPr id="25605" name="Rectangle 4"/>
          <p:cNvSpPr>
            <a:spLocks noChangeArrowheads="1"/>
          </p:cNvSpPr>
          <p:nvPr/>
        </p:nvSpPr>
        <p:spPr bwMode="auto">
          <a:xfrm>
            <a:off x="555625" y="1504406"/>
            <a:ext cx="8034338" cy="4228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288925" indent="-288925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en-US" altLang="zh-CN" sz="2800" b="1" dirty="0">
                <a:latin typeface="微软雅黑" pitchFamily="34" charset="-122"/>
                <a:ea typeface="微软雅黑" pitchFamily="34" charset="-122"/>
              </a:rPr>
              <a:t>5.1</a:t>
            </a: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（文件）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和</a:t>
            </a:r>
            <a:r>
              <a:rPr kumimoji="1" lang="en-US" altLang="zh-CN" sz="2800" b="1" dirty="0">
                <a:latin typeface="微软雅黑" pitchFamily="34" charset="-122"/>
                <a:ea typeface="微软雅黑" pitchFamily="34" charset="-122"/>
              </a:rPr>
              <a:t>5.2</a:t>
            </a: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（目录）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是从</a:t>
            </a:r>
            <a:r>
              <a:rPr kumimoji="1" lang="zh-CN" altLang="en-US" sz="28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用户的角度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来看待文件系统，用户所关心的问题是文件如何来命名、可以对文件进行哪些操作、目录的逻辑结构如何等各种与用户接口有关的问题；</a:t>
            </a:r>
          </a:p>
          <a:p>
            <a:pPr marL="288925" indent="-288925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从文件系统的实现来看，</a:t>
            </a:r>
            <a:r>
              <a:rPr kumimoji="1" lang="zh-CN" altLang="en-US" sz="28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实现者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更关心的是</a:t>
            </a:r>
            <a:r>
              <a:rPr kumimoji="1"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文件和目录如何存储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、</a:t>
            </a:r>
            <a:r>
              <a:rPr kumimoji="1"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磁盘空间如何管理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、</a:t>
            </a:r>
            <a:r>
              <a:rPr kumimoji="1"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如何使得整个文件系统高效可靠的运转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22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53955" name="Rectangle 3"/>
          <p:cNvSpPr>
            <a:spLocks noChangeArrowheads="1"/>
          </p:cNvSpPr>
          <p:nvPr/>
        </p:nvSpPr>
        <p:spPr bwMode="auto">
          <a:xfrm>
            <a:off x="555625" y="284163"/>
            <a:ext cx="8034338" cy="6024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spcBef>
                <a:spcPct val="10000"/>
              </a:spcBef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3600" b="1" dirty="0">
                <a:solidFill>
                  <a:srgbClr val="FFFFFF"/>
                </a:solidFill>
                <a:latin typeface="Times New Roman" pitchFamily="18" charset="0"/>
                <a:ea typeface="宋体" pitchFamily="2" charset="-122"/>
              </a:rPr>
              <a:t> 		  	 	  </a:t>
            </a:r>
            <a:r>
              <a:rPr kumimoji="1" lang="zh-CN" altLang="en-US" sz="36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块（</a:t>
            </a:r>
            <a:r>
              <a:rPr kumimoji="1" lang="en-US" altLang="zh-CN" sz="36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block</a:t>
            </a:r>
            <a:r>
              <a:rPr kumimoji="1" lang="zh-CN" altLang="en-US" sz="36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  <a:p>
            <a:pPr marL="288925" indent="-288925"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文件的逻辑结构一般是</a:t>
            </a:r>
            <a:r>
              <a: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字节流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288925" indent="-288925" algn="just"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对于用户而言，可以在这种字节流的基础上，构造自己所需的各种类型的</a:t>
            </a:r>
            <a:r>
              <a: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数据结构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，如：记录结构、树状结构、线性结构等；</a:t>
            </a:r>
          </a:p>
          <a:p>
            <a:pPr marL="288925" indent="-288925" algn="just"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对于文件系统而言，必须将这种字节流（一个连续的逻辑地址空间）保存在磁盘的某些</a:t>
            </a:r>
            <a:r>
              <a: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扇区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中；</a:t>
            </a:r>
          </a:p>
          <a:p>
            <a:pPr marL="288925" indent="-288925" algn="just"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通常做法：把磁盘空间划分为一个个大小相同的</a:t>
            </a:r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块（</a:t>
            </a:r>
            <a:r>
              <a:rPr kumimoji="1" lang="en-US" altLang="zh-CN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block</a:t>
            </a:r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，称为</a:t>
            </a: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物理块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；把该逻辑地址空间也分成大小相同的</a:t>
            </a: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逻辑块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，在文件系统的内部，</a:t>
            </a: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以块为单位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来进行操作；</a:t>
            </a:r>
          </a:p>
          <a:p>
            <a:pPr marL="288925" indent="-288925"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一个</a:t>
            </a: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物理块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由一个或多个连续的扇区组成。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23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3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3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3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3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3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3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39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39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7652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88640"/>
            <a:ext cx="8458200" cy="676275"/>
          </a:xfrm>
          <a:noFill/>
        </p:spPr>
        <p:txBody>
          <a:bodyPr anchor="b"/>
          <a:lstStyle/>
          <a:p>
            <a:pPr algn="ctr" eaLnBrk="1" fontAlgn="ctr" hangingPunct="1"/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3.1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文件系统的布局</a:t>
            </a:r>
          </a:p>
        </p:txBody>
      </p:sp>
      <p:sp>
        <p:nvSpPr>
          <p:cNvPr id="254982" name="Rectangle 6"/>
          <p:cNvSpPr>
            <a:spLocks noChangeArrowheads="1"/>
          </p:cNvSpPr>
          <p:nvPr/>
        </p:nvSpPr>
        <p:spPr bwMode="auto">
          <a:xfrm>
            <a:off x="555625" y="1292558"/>
            <a:ext cx="8034338" cy="4789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一个磁盘在低级格式化以后，可以用分区软件划分为若干个</a:t>
            </a:r>
            <a:r>
              <a: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分区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。在分区以后，主磁盘的扇区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0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称为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主引导记录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（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Master  Boot  Record,  MBR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），用来启动计算机，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MBR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的结尾是一个</a:t>
            </a: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分区表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，记录了每个分区的起始扇区和大小，其中有一个分区为</a:t>
            </a:r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活动分区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288925" indent="-288925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在不同的分区中，可以使用不同的文件系统，每种文件系统在分区中的布局可能各不相同。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24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4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4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9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49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49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pic>
        <p:nvPicPr>
          <p:cNvPr id="28676" name="Picture 4" descr="6-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13" y="927100"/>
            <a:ext cx="8569325" cy="42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474663" y="188913"/>
            <a:ext cx="82169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一种可能的文件系统布局</a:t>
            </a:r>
          </a:p>
        </p:txBody>
      </p:sp>
      <p:sp>
        <p:nvSpPr>
          <p:cNvPr id="28678" name="Text Box 6"/>
          <p:cNvSpPr txBox="1">
            <a:spLocks noChangeArrowheads="1"/>
          </p:cNvSpPr>
          <p:nvPr/>
        </p:nvSpPr>
        <p:spPr bwMode="auto">
          <a:xfrm>
            <a:off x="96838" y="5565775"/>
            <a:ext cx="1830387" cy="12001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/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引导块</a:t>
            </a:r>
            <a:r>
              <a:rPr kumimoji="1" lang="en-US" altLang="zh-CN" sz="2400" b="1" dirty="0">
                <a:latin typeface="Times New Roman" pitchFamily="18" charset="0"/>
                <a:ea typeface="宋体" pitchFamily="2" charset="-122"/>
              </a:rPr>
              <a:t>(</a:t>
            </a:r>
            <a:r>
              <a:rPr kumimoji="1" lang="zh-CN" altLang="en-US" sz="2400" b="1" dirty="0">
                <a:latin typeface="Times New Roman" pitchFamily="18" charset="0"/>
                <a:ea typeface="宋体" pitchFamily="2" charset="-122"/>
              </a:rPr>
              <a:t>分区</a:t>
            </a:r>
            <a:br>
              <a:rPr kumimoji="1" lang="zh-CN" altLang="en-US" sz="2400" b="1" dirty="0">
                <a:latin typeface="Times New Roman" pitchFamily="18" charset="0"/>
                <a:ea typeface="宋体" pitchFamily="2" charset="-122"/>
              </a:rPr>
            </a:br>
            <a:r>
              <a:rPr kumimoji="1" lang="zh-CN" altLang="en-US" sz="2400" b="1" dirty="0">
                <a:latin typeface="Times New Roman" pitchFamily="18" charset="0"/>
                <a:ea typeface="宋体" pitchFamily="2" charset="-122"/>
              </a:rPr>
              <a:t>引导扇区</a:t>
            </a:r>
            <a:r>
              <a:rPr kumimoji="1" lang="en-US" altLang="zh-CN" sz="2400" b="1" dirty="0">
                <a:latin typeface="Times New Roman" pitchFamily="18" charset="0"/>
                <a:ea typeface="宋体" pitchFamily="2" charset="-122"/>
              </a:rPr>
              <a:t>)</a:t>
            </a:r>
            <a:r>
              <a:rPr kumimoji="1" lang="zh-CN" altLang="en-US" sz="2400" b="1" dirty="0">
                <a:latin typeface="Times New Roman" pitchFamily="18" charset="0"/>
                <a:ea typeface="宋体" pitchFamily="2" charset="-122"/>
              </a:rPr>
              <a:t>，</a:t>
            </a:r>
            <a:br>
              <a:rPr kumimoji="1" lang="zh-CN" altLang="en-US" sz="2400" b="1" dirty="0">
                <a:latin typeface="Times New Roman" pitchFamily="18" charset="0"/>
                <a:ea typeface="宋体" pitchFamily="2" charset="-122"/>
              </a:rPr>
            </a:br>
            <a:r>
              <a:rPr kumimoji="1" lang="zh-CN" altLang="en-US" sz="2400" b="1" dirty="0">
                <a:latin typeface="Times New Roman" pitchFamily="18" charset="0"/>
                <a:ea typeface="宋体" pitchFamily="2" charset="-122"/>
              </a:rPr>
              <a:t>可以为空</a:t>
            </a:r>
          </a:p>
        </p:txBody>
      </p:sp>
      <p:sp>
        <p:nvSpPr>
          <p:cNvPr id="28679" name="Line 7"/>
          <p:cNvSpPr>
            <a:spLocks noChangeShapeType="1"/>
          </p:cNvSpPr>
          <p:nvPr/>
        </p:nvSpPr>
        <p:spPr bwMode="auto">
          <a:xfrm flipV="1">
            <a:off x="928688" y="5194300"/>
            <a:ext cx="0" cy="3714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28680" name="Text Box 8"/>
          <p:cNvSpPr txBox="1">
            <a:spLocks noChangeArrowheads="1"/>
          </p:cNvSpPr>
          <p:nvPr/>
        </p:nvSpPr>
        <p:spPr bwMode="auto">
          <a:xfrm>
            <a:off x="2035175" y="5540375"/>
            <a:ext cx="1728788" cy="12001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/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分区控制块</a:t>
            </a:r>
            <a:b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kumimoji="1" lang="zh-CN" altLang="en-US" sz="2400" b="1" dirty="0">
                <a:latin typeface="Times New Roman" pitchFamily="18" charset="0"/>
                <a:ea typeface="宋体" pitchFamily="2" charset="-122"/>
              </a:rPr>
              <a:t>块的个数、</a:t>
            </a:r>
            <a:br>
              <a:rPr kumimoji="1" lang="zh-CN" altLang="en-US" sz="2400" b="1" dirty="0">
                <a:latin typeface="Times New Roman" pitchFamily="18" charset="0"/>
                <a:ea typeface="宋体" pitchFamily="2" charset="-122"/>
              </a:rPr>
            </a:br>
            <a:r>
              <a:rPr kumimoji="1" lang="zh-CN" altLang="en-US" sz="2400" b="1" dirty="0">
                <a:latin typeface="Times New Roman" pitchFamily="18" charset="0"/>
                <a:ea typeface="宋体" pitchFamily="2" charset="-122"/>
              </a:rPr>
              <a:t>大小等参数</a:t>
            </a:r>
          </a:p>
        </p:txBody>
      </p:sp>
      <p:sp>
        <p:nvSpPr>
          <p:cNvPr id="28681" name="Line 9"/>
          <p:cNvSpPr>
            <a:spLocks noChangeShapeType="1"/>
          </p:cNvSpPr>
          <p:nvPr/>
        </p:nvSpPr>
        <p:spPr bwMode="auto">
          <a:xfrm flipH="1" flipV="1">
            <a:off x="2235200" y="5222875"/>
            <a:ext cx="631825" cy="33813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28682" name="Text Box 10"/>
          <p:cNvSpPr txBox="1">
            <a:spLocks noChangeArrowheads="1"/>
          </p:cNvSpPr>
          <p:nvPr/>
        </p:nvSpPr>
        <p:spPr bwMode="auto">
          <a:xfrm>
            <a:off x="3873500" y="5546725"/>
            <a:ext cx="1116013" cy="12001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/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空闲物</a:t>
            </a:r>
            <a:b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理块的</a:t>
            </a:r>
            <a:b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管理</a:t>
            </a:r>
          </a:p>
        </p:txBody>
      </p:sp>
      <p:sp>
        <p:nvSpPr>
          <p:cNvPr id="28683" name="Line 11"/>
          <p:cNvSpPr>
            <a:spLocks noChangeShapeType="1"/>
          </p:cNvSpPr>
          <p:nvPr/>
        </p:nvSpPr>
        <p:spPr bwMode="auto">
          <a:xfrm flipH="1" flipV="1">
            <a:off x="4073525" y="5229225"/>
            <a:ext cx="309563" cy="3175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25</a:t>
            </a:fld>
            <a:endParaRPr lang="en-US" altLang="zh-CN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474663" y="188913"/>
            <a:ext cx="82169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一种经典的</a:t>
            </a:r>
            <a:r>
              <a:rPr kumimoji="1"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MBR</a:t>
            </a:r>
            <a:r>
              <a:rPr kumimoji="1"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结构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26</a:t>
            </a:fld>
            <a:endParaRPr lang="en-US" altLang="zh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871C9F9-B2EE-CF47-AD61-07C17D67B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3" y="960258"/>
            <a:ext cx="7560841" cy="541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112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57030" name="Rectangle 6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457200" y="1447800"/>
            <a:ext cx="8153400" cy="4652427"/>
          </a:xfrm>
          <a:noFill/>
        </p:spPr>
        <p:txBody>
          <a:bodyPr>
            <a:spAutoFit/>
          </a:bodyPr>
          <a:lstStyle/>
          <a:p>
            <a:pPr marL="450850" indent="-450850" eaLnBrk="1" hangingPunct="1">
              <a:spcAft>
                <a:spcPts val="1200"/>
              </a:spcAft>
            </a:pPr>
            <a:r>
              <a:rPr lang="zh-CN" altLang="en-US" sz="3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硬件重启（</a:t>
            </a:r>
            <a:r>
              <a:rPr lang="en-US" altLang="zh-CN" sz="3600" dirty="0">
                <a:solidFill>
                  <a:schemeClr val="tx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X86</a:t>
            </a:r>
            <a:r>
              <a:rPr lang="zh-CN" altLang="en-US" sz="3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平台）</a:t>
            </a:r>
          </a:p>
          <a:p>
            <a:pPr marL="1074738" lvl="1" indent="-444500" algn="just" eaLnBrk="1" hangingPunct="1">
              <a:lnSpc>
                <a:spcPct val="150000"/>
              </a:lnSpc>
              <a:spcBef>
                <a:spcPts val="600"/>
              </a:spcBef>
            </a:pP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X86</a:t>
            </a:r>
            <a:r>
              <a:rPr lang="zh-CN" altLang="en-US" sz="32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实模式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地址（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20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位）：</a:t>
            </a:r>
            <a:endParaRPr lang="en-US" altLang="zh-CN" sz="3200" b="1" dirty="0">
              <a:latin typeface="Times New Roman" pitchFamily="18" charset="0"/>
              <a:ea typeface="楷体_GB2312" pitchFamily="49" charset="-122"/>
            </a:endParaRPr>
          </a:p>
          <a:p>
            <a:pPr marL="630238" lvl="1" indent="0" algn="just" eaLnBrk="1" hangingPunct="1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0xHHHH:LLLL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 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=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 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0xHHHH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 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&lt;&lt;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 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4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 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+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 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 0xLLLL</a:t>
            </a:r>
            <a:endParaRPr lang="zh-CN" altLang="en-US" sz="3200" b="1" dirty="0">
              <a:latin typeface="Times New Roman" pitchFamily="18" charset="0"/>
              <a:ea typeface="楷体_GB2312" pitchFamily="49" charset="-122"/>
            </a:endParaRPr>
          </a:p>
          <a:p>
            <a:pPr marL="1074738" lvl="1" indent="-444500" algn="just" eaLnBrk="1" hangingPunct="1">
              <a:lnSpc>
                <a:spcPct val="150000"/>
              </a:lnSpc>
            </a:pP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CPU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从指令寄存器中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0xFFFF0000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指向的指令开始执行，即跳转到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BIOS</a:t>
            </a:r>
            <a:endParaRPr lang="zh-CN" altLang="en-US" sz="3200" b="1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27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311300" name="Rectangle 4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153400" cy="4593565"/>
          </a:xfrm>
          <a:noFill/>
        </p:spPr>
        <p:txBody>
          <a:bodyPr>
            <a:spAutoFit/>
          </a:bodyPr>
          <a:lstStyle/>
          <a:p>
            <a:pPr marL="450850" indent="-450850" eaLnBrk="1" hangingPunct="1"/>
            <a:r>
              <a:rPr lang="en-US" altLang="zh-CN" sz="3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BIOS</a:t>
            </a:r>
            <a:r>
              <a:rPr lang="zh-CN" altLang="en-US" sz="3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（只读）</a:t>
            </a:r>
          </a:p>
          <a:p>
            <a:pPr marL="1074738" lvl="1" indent="-444500" eaLnBrk="1" hangingPunct="1">
              <a:lnSpc>
                <a:spcPct val="130000"/>
              </a:lnSpc>
            </a:pP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功能：自检及初始化、硬件中断处理、</a:t>
            </a:r>
            <a:r>
              <a:rPr lang="zh-CN" altLang="en-US" sz="3200" b="1" u="sng" dirty="0">
                <a:latin typeface="楷体_GB2312" pitchFamily="49" charset="-122"/>
                <a:ea typeface="楷体_GB2312" pitchFamily="49" charset="-122"/>
              </a:rPr>
              <a:t>程序服务请求</a:t>
            </a: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。</a:t>
            </a:r>
          </a:p>
          <a:p>
            <a:pPr marL="1074738" lvl="1" indent="-444500" eaLnBrk="1" hangingPunct="1">
              <a:lnSpc>
                <a:spcPct val="130000"/>
              </a:lnSpc>
            </a:pP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自检及初始化：</a:t>
            </a:r>
            <a:r>
              <a:rPr lang="en-US" altLang="zh-CN" sz="3200" b="1" dirty="0">
                <a:latin typeface="楷体_GB2312" pitchFamily="49" charset="-122"/>
                <a:ea typeface="楷体_GB2312" pitchFamily="49" charset="-122"/>
              </a:rPr>
              <a:t>(1)</a:t>
            </a: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加电自检（</a:t>
            </a:r>
            <a:r>
              <a:rPr lang="en-US" altLang="zh-CN" sz="3200" b="1" dirty="0">
                <a:latin typeface="楷体_GB2312" pitchFamily="49" charset="-122"/>
                <a:ea typeface="楷体_GB2312" pitchFamily="49" charset="-122"/>
              </a:rPr>
              <a:t>Power-On Self-Test, </a:t>
            </a:r>
            <a:r>
              <a:rPr lang="en-US" altLang="zh-CN" sz="3200" b="1" dirty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POST</a:t>
            </a: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）；</a:t>
            </a:r>
            <a:r>
              <a:rPr lang="en-US" altLang="zh-CN" sz="3200" b="1" dirty="0">
                <a:latin typeface="楷体_GB2312" pitchFamily="49" charset="-122"/>
                <a:ea typeface="楷体_GB2312" pitchFamily="49" charset="-122"/>
              </a:rPr>
              <a:t>(2)</a:t>
            </a: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初始化，创建中断向量、设置寄存器等；</a:t>
            </a:r>
            <a:r>
              <a:rPr lang="en-US" altLang="zh-CN" sz="3200" b="1" dirty="0">
                <a:latin typeface="楷体_GB2312" pitchFamily="49" charset="-122"/>
                <a:ea typeface="楷体_GB2312" pitchFamily="49" charset="-122"/>
              </a:rPr>
              <a:t>(3)</a:t>
            </a: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引导程序，读入引导扇区（</a:t>
            </a:r>
            <a:r>
              <a:rPr lang="en-US" altLang="zh-CN" sz="3200" b="1" dirty="0">
                <a:latin typeface="楷体_GB2312" pitchFamily="49" charset="-122"/>
                <a:ea typeface="楷体_GB2312" pitchFamily="49" charset="-122"/>
              </a:rPr>
              <a:t>0</a:t>
            </a:r>
            <a:r>
              <a:rPr lang="zh-CN" altLang="en-US" sz="3200" b="1" dirty="0">
                <a:latin typeface="楷体_GB2312" pitchFamily="49" charset="-122"/>
                <a:ea typeface="楷体_GB2312" pitchFamily="49" charset="-122"/>
              </a:rPr>
              <a:t>扇区）。</a:t>
            </a:r>
          </a:p>
        </p:txBody>
      </p:sp>
      <p:sp>
        <p:nvSpPr>
          <p:cNvPr id="311301" name="Text Box 5"/>
          <p:cNvSpPr txBox="1">
            <a:spLocks noChangeArrowheads="1"/>
          </p:cNvSpPr>
          <p:nvPr/>
        </p:nvSpPr>
        <p:spPr bwMode="auto">
          <a:xfrm>
            <a:off x="1331640" y="6078239"/>
            <a:ext cx="5943600" cy="519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>
                <a:schemeClr val="tx1"/>
              </a:buClr>
              <a:buSzPct val="100000"/>
              <a:buFont typeface="Tahoma" pitchFamily="34" charset="0"/>
              <a:buNone/>
            </a:pPr>
            <a:r>
              <a:rPr lang="en-US" altLang="zh-CN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BIOS</a:t>
            </a:r>
            <a:r>
              <a:rPr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由谁提供？如何与</a:t>
            </a:r>
            <a:r>
              <a:rPr lang="en-US" altLang="zh-CN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OS</a:t>
            </a:r>
            <a:r>
              <a:rPr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接口？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28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3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3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1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1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130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312325" name="Rectangle 5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457200" y="1447800"/>
            <a:ext cx="8153400" cy="2763834"/>
          </a:xfrm>
          <a:noFill/>
        </p:spPr>
        <p:txBody>
          <a:bodyPr>
            <a:spAutoFit/>
          </a:bodyPr>
          <a:lstStyle/>
          <a:p>
            <a:pPr marL="450850" indent="-450850" eaLnBrk="1" hangingPunct="1"/>
            <a:r>
              <a:rPr lang="zh-CN" altLang="en-US" sz="3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引导扇区（</a:t>
            </a:r>
            <a:r>
              <a:rPr lang="en-US" altLang="zh-CN" sz="3600" dirty="0">
                <a:solidFill>
                  <a:schemeClr val="tx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Linux</a:t>
            </a:r>
            <a:r>
              <a:rPr lang="zh-CN" altLang="en-US" sz="3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  <a:p>
            <a:pPr marL="1074738" lvl="1" indent="-444500" eaLnBrk="1" hangingPunct="1">
              <a:lnSpc>
                <a:spcPct val="130000"/>
              </a:lnSpc>
            </a:pPr>
            <a:r>
              <a:rPr lang="en-US" altLang="zh-CN" sz="3200" b="1" dirty="0" err="1">
                <a:latin typeface="Times New Roman" pitchFamily="18" charset="0"/>
                <a:ea typeface="楷体_GB2312" pitchFamily="49" charset="-122"/>
              </a:rPr>
              <a:t>bootsect.S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，存放在第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0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个扇区。</a:t>
            </a:r>
          </a:p>
          <a:p>
            <a:pPr marL="1074738" lvl="1" indent="-444500" eaLnBrk="1" hangingPunct="1">
              <a:lnSpc>
                <a:spcPct val="130000"/>
              </a:lnSpc>
            </a:pPr>
            <a:r>
              <a:rPr lang="en-US" altLang="zh-CN" sz="3200" b="1" dirty="0" err="1">
                <a:latin typeface="Times New Roman" pitchFamily="18" charset="0"/>
                <a:ea typeface="楷体_GB2312" pitchFamily="49" charset="-122"/>
              </a:rPr>
              <a:t>setup.S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、</a:t>
            </a:r>
            <a:r>
              <a:rPr lang="en-US" altLang="zh-CN" sz="3200" b="1" dirty="0" err="1">
                <a:latin typeface="Times New Roman" pitchFamily="18" charset="0"/>
                <a:ea typeface="楷体_GB2312" pitchFamily="49" charset="-122"/>
              </a:rPr>
              <a:t>Head.S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、内核映像紧随其后，存放在第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1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、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2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、</a:t>
            </a:r>
            <a:r>
              <a:rPr lang="en-US" altLang="zh-CN" sz="3200" b="1" dirty="0">
                <a:latin typeface="Times New Roman" pitchFamily="18" charset="0"/>
                <a:ea typeface="楷体_GB2312" pitchFamily="49" charset="-122"/>
              </a:rPr>
              <a:t>…</a:t>
            </a:r>
            <a:r>
              <a:rPr lang="zh-CN" altLang="en-US" sz="3200" b="1" dirty="0">
                <a:latin typeface="Times New Roman" pitchFamily="18" charset="0"/>
                <a:ea typeface="楷体_GB2312" pitchFamily="49" charset="-122"/>
              </a:rPr>
              <a:t>个扇区。</a:t>
            </a:r>
          </a:p>
        </p:txBody>
      </p:sp>
      <p:sp>
        <p:nvSpPr>
          <p:cNvPr id="312326" name="Text Box 6"/>
          <p:cNvSpPr txBox="1">
            <a:spLocks noChangeArrowheads="1"/>
          </p:cNvSpPr>
          <p:nvPr/>
        </p:nvSpPr>
        <p:spPr bwMode="auto">
          <a:xfrm>
            <a:off x="1219200" y="4495800"/>
            <a:ext cx="7010400" cy="1230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35000"/>
              </a:lnSpc>
              <a:spcBef>
                <a:spcPct val="50000"/>
              </a:spcBef>
              <a:buClr>
                <a:schemeClr val="tx1"/>
              </a:buClr>
              <a:buSzPct val="100000"/>
              <a:buFont typeface="Tahoma" pitchFamily="34" charset="0"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为何不用文件访问的方式去装入</a:t>
            </a:r>
            <a:r>
              <a:rPr lang="en-US" altLang="zh-CN" sz="2800" b="1" dirty="0" err="1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setup.S</a:t>
            </a:r>
            <a:r>
              <a:rPr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等程序？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29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2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2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3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7172" name="Text Box 7"/>
          <p:cNvSpPr txBox="1">
            <a:spLocks noChangeArrowheads="1"/>
          </p:cNvSpPr>
          <p:nvPr/>
        </p:nvSpPr>
        <p:spPr bwMode="auto">
          <a:xfrm>
            <a:off x="539552" y="1772617"/>
            <a:ext cx="7992888" cy="3744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eaLnBrk="0" hangingPunct="0">
              <a:lnSpc>
                <a:spcPct val="150000"/>
              </a:lnSpc>
              <a:spcBef>
                <a:spcPct val="10000"/>
              </a:spcBef>
              <a:defRPr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所有的应用程序都需要</a:t>
            </a:r>
            <a:r>
              <a:rPr kumimoji="1" lang="zh-CN" altLang="en-US" sz="3200" b="1" dirty="0">
                <a:solidFill>
                  <a:srgbClr val="00B0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存储和检索信息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，当一个进程正在运行时，可将一些信息保存在内存中，但</a:t>
            </a:r>
            <a:r>
              <a:rPr kumimoji="1" lang="zh-CN" altLang="en-US" sz="32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内存为易失型存储器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，断电后信息就丢失了。因此，有些信息必须保存在</a:t>
            </a:r>
            <a:r>
              <a:rPr kumimoji="1"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磁盘</a:t>
            </a:r>
            <a:r>
              <a:rPr kumimoji="1" lang="zh-CN" altLang="en-US" sz="3200" b="1" dirty="0">
                <a:latin typeface="微软雅黑" pitchFamily="34" charset="-122"/>
                <a:ea typeface="微软雅黑" pitchFamily="34" charset="-122"/>
              </a:rPr>
              <a:t>、</a:t>
            </a:r>
            <a:r>
              <a:rPr kumimoji="1"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光盘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等外部存储设备上。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3</a:t>
            </a:fld>
            <a:endParaRPr lang="en-US" altLang="zh-C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474663" y="188913"/>
            <a:ext cx="82169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MBR</a:t>
            </a:r>
            <a:r>
              <a:rPr kumimoji="1"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分区的限制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30</a:t>
            </a:fld>
            <a:endParaRPr lang="en-US" altLang="zh-CN"/>
          </a:p>
        </p:txBody>
      </p:sp>
      <p:sp>
        <p:nvSpPr>
          <p:cNvPr id="4" name="Rectangle 6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DF244049-0CE5-1142-A3E1-FD45EA9546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663" y="1988840"/>
            <a:ext cx="8153400" cy="3237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rgbClr val="458F8F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0850" indent="-450850" eaLnBrk="1" hangingPunct="1">
              <a:spcAft>
                <a:spcPts val="1200"/>
              </a:spcAft>
            </a:pPr>
            <a:r>
              <a:rPr lang="zh-CN" altLang="en-US" sz="40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分区大小：</a:t>
            </a:r>
            <a:endParaRPr lang="en-US" altLang="zh-CN" sz="4000" kern="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eaLnBrk="1" hangingPunct="1">
              <a:spcAft>
                <a:spcPts val="1200"/>
              </a:spcAft>
              <a:buNone/>
            </a:pPr>
            <a:r>
              <a:rPr lang="zh-CN" altLang="en-US" sz="36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sz="3600" kern="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32</a:t>
            </a:r>
            <a:r>
              <a:rPr lang="zh-CN" altLang="en-US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*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sz="3600" kern="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9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=2</a:t>
            </a:r>
            <a:r>
              <a:rPr lang="en-US" altLang="zh-CN" sz="3600" kern="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41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B=2TB</a:t>
            </a:r>
          </a:p>
          <a:p>
            <a:pPr marL="450850" indent="-450850" eaLnBrk="1" hangingPunct="1">
              <a:spcAft>
                <a:spcPts val="1200"/>
              </a:spcAft>
            </a:pPr>
            <a:r>
              <a:rPr lang="zh-CN" altLang="en-US" sz="40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分区总数：</a:t>
            </a:r>
            <a:endParaRPr lang="en-US" altLang="zh-CN" sz="4000" kern="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eaLnBrk="1" hangingPunct="1">
              <a:spcAft>
                <a:spcPts val="1200"/>
              </a:spcAft>
              <a:buNone/>
            </a:pPr>
            <a:r>
              <a:rPr lang="zh-CN" altLang="en-US" sz="36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个主分区或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CN" altLang="en-US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主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r>
              <a:rPr lang="zh-CN" altLang="en-US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扩</a:t>
            </a:r>
          </a:p>
        </p:txBody>
      </p:sp>
    </p:spTree>
    <p:extLst>
      <p:ext uri="{BB962C8B-B14F-4D97-AF65-F5344CB8AC3E}">
        <p14:creationId xmlns:p14="http://schemas.microsoft.com/office/powerpoint/2010/main" val="18868353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474663" y="188913"/>
            <a:ext cx="82169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一种新的分区结构</a:t>
            </a:r>
            <a:r>
              <a:rPr kumimoji="1"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GPT</a:t>
            </a:r>
            <a:endParaRPr kumimoji="1" lang="zh-CN" altLang="en-US" sz="3200" b="1" dirty="0">
              <a:solidFill>
                <a:schemeClr val="bg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31</a:t>
            </a:fld>
            <a:endParaRPr lang="en-US" altLang="zh-CN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2E847B-CEA7-3745-A9AC-45ECE00094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01" b="3500"/>
          <a:stretch/>
        </p:blipFill>
        <p:spPr>
          <a:xfrm>
            <a:off x="4774932" y="1052735"/>
            <a:ext cx="4189556" cy="5328593"/>
          </a:xfrm>
          <a:prstGeom prst="rect">
            <a:avLst/>
          </a:prstGeom>
        </p:spPr>
      </p:pic>
      <p:sp>
        <p:nvSpPr>
          <p:cNvPr id="7" name="Rectangle 6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04D808C4-5217-5949-8F85-CCE9876F6B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555" y="1340768"/>
            <a:ext cx="4457377" cy="3551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rgbClr val="458F8F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0850" indent="-450850" eaLnBrk="1" hangingPunct="1">
              <a:spcAft>
                <a:spcPts val="1200"/>
              </a:spcAft>
            </a:pPr>
            <a:r>
              <a:rPr lang="zh-CN" altLang="en-US" sz="36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保护</a:t>
            </a:r>
            <a:r>
              <a:rPr lang="en-US" altLang="zh-CN" sz="36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MBR</a:t>
            </a:r>
            <a:r>
              <a:rPr lang="zh-CN" altLang="en-US" sz="36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CN" sz="3600" kern="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eaLnBrk="1" hangingPunct="1">
              <a:spcAft>
                <a:spcPts val="1200"/>
              </a:spcAft>
              <a:buNone/>
            </a:pPr>
            <a:r>
              <a:rPr lang="zh-CN" altLang="en-US" sz="32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zh-CN" altLang="en-US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兼容</a:t>
            </a:r>
            <a:r>
              <a:rPr lang="en-US" altLang="zh-CN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MBR+BIOS</a:t>
            </a:r>
            <a:r>
              <a:rPr lang="zh-CN" altLang="en-US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方式</a:t>
            </a:r>
            <a:endParaRPr lang="en-US" altLang="zh-CN" sz="3200" kern="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0850" indent="-450850" eaLnBrk="1" hangingPunct="1">
              <a:spcAft>
                <a:spcPts val="1200"/>
              </a:spcAft>
            </a:pPr>
            <a:r>
              <a:rPr lang="en-US" altLang="zh-CN" sz="36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EFI</a:t>
            </a:r>
            <a:r>
              <a:rPr lang="zh-CN" altLang="en-US" sz="36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部分：</a:t>
            </a:r>
            <a:endParaRPr lang="en-US" altLang="zh-CN" sz="3600" kern="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eaLnBrk="1" hangingPunct="1">
              <a:spcAft>
                <a:spcPts val="1200"/>
              </a:spcAft>
              <a:buNone/>
            </a:pPr>
            <a:r>
              <a:rPr lang="zh-CN" altLang="en-US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en-US" altLang="zh-CN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GPT</a:t>
            </a:r>
            <a:r>
              <a:rPr lang="zh-CN" altLang="en-US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头、分区表、</a:t>
            </a:r>
            <a:endParaRPr lang="en-US" altLang="zh-CN" kern="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eaLnBrk="1" hangingPunct="1">
              <a:spcAft>
                <a:spcPts val="1200"/>
              </a:spcAft>
              <a:buNone/>
            </a:pPr>
            <a:r>
              <a:rPr lang="zh-CN" altLang="en-US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lang="en-US" altLang="zh-CN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GPT</a:t>
            </a:r>
            <a:r>
              <a:rPr lang="zh-CN" altLang="en-US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分区、备份区</a:t>
            </a:r>
            <a:endParaRPr lang="en-US" altLang="zh-CN" sz="3600" kern="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16347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474663" y="188913"/>
            <a:ext cx="82169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GPT</a:t>
            </a:r>
            <a:r>
              <a:rPr kumimoji="1"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分区的优势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32</a:t>
            </a:fld>
            <a:endParaRPr lang="en-US" altLang="zh-CN"/>
          </a:p>
        </p:txBody>
      </p:sp>
      <p:sp>
        <p:nvSpPr>
          <p:cNvPr id="4" name="Rectangle 6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DF244049-0CE5-1142-A3E1-FD45EA9546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663" y="1268760"/>
            <a:ext cx="8153400" cy="4875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800" b="1">
                <a:solidFill>
                  <a:srgbClr val="458F8F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0850" indent="-450850" eaLnBrk="1" hangingPunct="1">
              <a:spcAft>
                <a:spcPts val="1200"/>
              </a:spcAft>
            </a:pPr>
            <a:r>
              <a:rPr lang="zh-CN" altLang="en-US" sz="40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分区大小：</a:t>
            </a:r>
            <a:endParaRPr lang="en-US" altLang="zh-CN" sz="4000" kern="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eaLnBrk="1" hangingPunct="1">
              <a:spcAft>
                <a:spcPts val="1200"/>
              </a:spcAft>
              <a:buNone/>
            </a:pPr>
            <a:r>
              <a:rPr lang="zh-CN" altLang="en-US" sz="36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(2</a:t>
            </a:r>
            <a:r>
              <a:rPr lang="en-US" altLang="zh-CN" sz="3600" kern="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64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-1)</a:t>
            </a:r>
            <a:r>
              <a:rPr lang="zh-CN" altLang="en-US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*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sz="3600" kern="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9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=2</a:t>
            </a:r>
            <a:r>
              <a:rPr lang="en-US" altLang="zh-CN" sz="3600" kern="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73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</a:p>
          <a:p>
            <a:pPr marL="0" indent="0" eaLnBrk="1" hangingPunct="1">
              <a:spcAft>
                <a:spcPts val="1200"/>
              </a:spcAft>
              <a:buNone/>
            </a:pPr>
            <a:r>
              <a:rPr lang="zh-CN" altLang="en-US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Windows</a:t>
            </a:r>
            <a:r>
              <a:rPr lang="zh-CN" altLang="en-US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限制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256TB</a:t>
            </a:r>
          </a:p>
          <a:p>
            <a:pPr marL="450850" indent="-450850" eaLnBrk="1" hangingPunct="1">
              <a:spcAft>
                <a:spcPts val="1200"/>
              </a:spcAft>
            </a:pPr>
            <a:r>
              <a:rPr lang="zh-CN" altLang="en-US" sz="40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分区总数：</a:t>
            </a:r>
            <a:endParaRPr lang="en-US" altLang="zh-CN" sz="4000" kern="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eaLnBrk="1" hangingPunct="1">
              <a:spcAft>
                <a:spcPts val="1200"/>
              </a:spcAft>
              <a:buNone/>
            </a:pPr>
            <a:r>
              <a:rPr lang="zh-CN" altLang="en-US" sz="3600" kern="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</a:t>
            </a:r>
            <a:r>
              <a:rPr lang="zh-CN" altLang="en-US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没有限制，可以配置</a:t>
            </a:r>
            <a:endParaRPr lang="en-US" altLang="zh-CN" sz="3600" kern="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 eaLnBrk="1" hangingPunct="1">
              <a:spcAft>
                <a:spcPts val="1200"/>
              </a:spcAft>
              <a:buNone/>
            </a:pPr>
            <a:r>
              <a:rPr lang="zh-CN" altLang="en-US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 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Windows</a:t>
            </a:r>
            <a:r>
              <a:rPr lang="zh-CN" altLang="en-US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限制</a:t>
            </a:r>
            <a:r>
              <a:rPr lang="en-US" altLang="zh-CN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128</a:t>
            </a:r>
            <a:r>
              <a:rPr lang="zh-CN" altLang="en-US" sz="3600" kern="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</a:p>
        </p:txBody>
      </p:sp>
    </p:spTree>
    <p:extLst>
      <p:ext uri="{BB962C8B-B14F-4D97-AF65-F5344CB8AC3E}">
        <p14:creationId xmlns:p14="http://schemas.microsoft.com/office/powerpoint/2010/main" val="3795876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32772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32445"/>
            <a:ext cx="8458200" cy="676275"/>
          </a:xfrm>
          <a:noFill/>
        </p:spPr>
        <p:txBody>
          <a:bodyPr anchor="b"/>
          <a:lstStyle/>
          <a:p>
            <a:pPr algn="ctr" eaLnBrk="1" fontAlgn="ctr" hangingPunct="1"/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3.2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文件的实现</a:t>
            </a:r>
          </a:p>
        </p:txBody>
      </p:sp>
      <p:sp>
        <p:nvSpPr>
          <p:cNvPr id="310275" name="Rectangle 3"/>
          <p:cNvSpPr>
            <a:spLocks noChangeArrowheads="1"/>
          </p:cNvSpPr>
          <p:nvPr/>
        </p:nvSpPr>
        <p:spPr bwMode="auto">
          <a:xfrm>
            <a:off x="755650" y="1412776"/>
            <a:ext cx="7804150" cy="4579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spcBef>
                <a:spcPct val="50000"/>
              </a:spcBef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3200" b="1" dirty="0">
                <a:latin typeface="微软雅黑" pitchFamily="34" charset="-122"/>
                <a:ea typeface="微软雅黑" pitchFamily="34" charset="-122"/>
              </a:rPr>
              <a:t>文件的实现需解决以下两个问题：</a:t>
            </a:r>
          </a:p>
          <a:p>
            <a:pPr marL="288925" indent="-288925" algn="just">
              <a:lnSpc>
                <a:spcPct val="120000"/>
              </a:lnSpc>
              <a:spcBef>
                <a:spcPct val="6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如何来</a:t>
            </a:r>
            <a:r>
              <a:rPr kumimoji="1" lang="zh-CN" altLang="en-US" sz="32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描述一个文件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，如何来记录文件的各种管理信息？</a:t>
            </a:r>
          </a:p>
          <a:p>
            <a:pPr marL="288925" indent="-288925" algn="just">
              <a:lnSpc>
                <a:spcPct val="120000"/>
              </a:lnSpc>
              <a:spcBef>
                <a:spcPts val="12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如何来</a:t>
            </a:r>
            <a:r>
              <a:rPr kumimoji="1" lang="zh-CN" altLang="en-US" sz="32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存放文件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，即如何把文件的各个连续的逻辑块存放在磁盘上的空闲物理块当中？如何来记录逻辑块与物理块之间的</a:t>
            </a:r>
            <a:r>
              <a:rPr kumimoji="1" lang="zh-CN" altLang="en-US" sz="32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映射关系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？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33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0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0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0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0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0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0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27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33796" name="Text Box 4"/>
          <p:cNvSpPr txBox="1">
            <a:spLocks noChangeArrowheads="1"/>
          </p:cNvSpPr>
          <p:nvPr/>
        </p:nvSpPr>
        <p:spPr bwMode="auto">
          <a:xfrm>
            <a:off x="3046412" y="188913"/>
            <a:ext cx="3037755" cy="646331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文件控制块</a:t>
            </a:r>
          </a:p>
        </p:txBody>
      </p:sp>
      <p:sp>
        <p:nvSpPr>
          <p:cNvPr id="258053" name="Rectangle 5"/>
          <p:cNvSpPr>
            <a:spLocks noChangeArrowheads="1"/>
          </p:cNvSpPr>
          <p:nvPr/>
        </p:nvSpPr>
        <p:spPr bwMode="auto">
          <a:xfrm>
            <a:off x="555625" y="1274763"/>
            <a:ext cx="8034338" cy="496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文件控制块（</a:t>
            </a:r>
            <a:r>
              <a:rPr kumimoji="1" lang="en-US" altLang="zh-CN" sz="28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File Control Block</a:t>
            </a:r>
            <a:r>
              <a:rPr kumimoji="1" lang="zh-CN" altLang="en-US" sz="28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kumimoji="1" lang="en-US" altLang="zh-CN" sz="28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FCB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：操作系统为了管理文件而设置的数据结构，存放文件的所有管理信息，是</a:t>
            </a:r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文件存在的标志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288925" indent="-288925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文件控制块的内容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一般包括：</a:t>
            </a:r>
          </a:p>
          <a:p>
            <a:pPr marL="850900" lvl="1" indent="-371475" algn="just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ü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文件的类型、长度；</a:t>
            </a:r>
          </a:p>
          <a:p>
            <a:pPr marL="850900" lvl="1" indent="-371475" algn="just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ü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文件的所有者、访问权限；</a:t>
            </a:r>
          </a:p>
          <a:p>
            <a:pPr marL="850900" lvl="1" indent="-371475" algn="just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ü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文件的创建时间、最后访问时间、最后修改时间；</a:t>
            </a:r>
          </a:p>
          <a:p>
            <a:pPr marL="850900" lvl="1" indent="-371475" algn="just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ü"/>
            </a:pPr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文件所在的物理块信息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288925" indent="-288925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在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Unix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中，称为</a:t>
            </a:r>
            <a:r>
              <a:rPr kumimoji="1" lang="en-US" altLang="zh-CN" sz="2800" b="1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I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结点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2800" b="1" dirty="0" err="1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inode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，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索引结点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）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34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80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80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80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80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80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80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80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80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80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80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80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80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80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80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05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34820" name="Text Box 4"/>
          <p:cNvSpPr txBox="1">
            <a:spLocks noChangeArrowheads="1"/>
          </p:cNvSpPr>
          <p:nvPr/>
        </p:nvSpPr>
        <p:spPr bwMode="auto">
          <a:xfrm>
            <a:off x="2578100" y="188913"/>
            <a:ext cx="3938116" cy="646331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文件的物理结构</a:t>
            </a:r>
          </a:p>
        </p:txBody>
      </p:sp>
      <p:sp>
        <p:nvSpPr>
          <p:cNvPr id="34821" name="Rectangle 5"/>
          <p:cNvSpPr>
            <a:spLocks noChangeArrowheads="1"/>
          </p:cNvSpPr>
          <p:nvPr/>
        </p:nvSpPr>
        <p:spPr bwMode="auto">
          <a:xfrm>
            <a:off x="369888" y="1372818"/>
            <a:ext cx="8367712" cy="34963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288925" indent="-288925">
              <a:lnSpc>
                <a:spcPct val="15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文件的物理结构：</a:t>
            </a: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文件在物理介质上的存放方式</a:t>
            </a:r>
          </a:p>
          <a:p>
            <a:pPr marL="288925" indent="-288925" algn="just">
              <a:lnSpc>
                <a:spcPct val="150000"/>
              </a:lnSpc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具体而言，</a:t>
            </a:r>
            <a:r>
              <a:rPr kumimoji="1" lang="zh-CN" altLang="en-US" sz="2800" b="1" dirty="0">
                <a:solidFill>
                  <a:srgbClr val="800000"/>
                </a:solidFill>
                <a:latin typeface="微软雅黑" pitchFamily="34" charset="-122"/>
                <a:ea typeface="微软雅黑" pitchFamily="34" charset="-122"/>
              </a:rPr>
              <a:t>以块为单位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，研究如何把文件的一个个连续逻辑块存放在不同的物理块当中，即</a:t>
            </a: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研究逻辑块与物理块之间的映射关系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（类似于页式存储管理方案）。</a:t>
            </a:r>
          </a:p>
        </p:txBody>
      </p:sp>
      <p:sp>
        <p:nvSpPr>
          <p:cNvPr id="259078" name="Text Box 6"/>
          <p:cNvSpPr txBox="1">
            <a:spLocks noChangeArrowheads="1"/>
          </p:cNvSpPr>
          <p:nvPr/>
        </p:nvSpPr>
        <p:spPr bwMode="auto">
          <a:xfrm>
            <a:off x="1619672" y="5301208"/>
            <a:ext cx="646683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kumimoji="1" lang="zh-CN" altLang="en-US" sz="3200" b="1" dirty="0">
                <a:solidFill>
                  <a:srgbClr val="0000FF"/>
                </a:solidFill>
                <a:latin typeface="Times New Roman" pitchFamily="18" charset="0"/>
                <a:ea typeface="楷体_GB2312" pitchFamily="49" charset="-122"/>
              </a:rPr>
              <a:t>如何设计和实现文件的物理结构？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35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8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8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9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9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07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35844" name="Text Box 2"/>
          <p:cNvSpPr txBox="1">
            <a:spLocks noChangeArrowheads="1"/>
          </p:cNvSpPr>
          <p:nvPr/>
        </p:nvSpPr>
        <p:spPr bwMode="auto">
          <a:xfrm>
            <a:off x="2915815" y="188913"/>
            <a:ext cx="2592289" cy="641350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连续结构</a:t>
            </a:r>
          </a:p>
        </p:txBody>
      </p:sp>
      <p:sp>
        <p:nvSpPr>
          <p:cNvPr id="260101" name="Rectangle 5"/>
          <p:cNvSpPr>
            <a:spLocks noChangeArrowheads="1"/>
          </p:cNvSpPr>
          <p:nvPr/>
        </p:nvSpPr>
        <p:spPr bwMode="auto">
          <a:xfrm>
            <a:off x="369888" y="1268760"/>
            <a:ext cx="8367712" cy="4918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lnSpc>
                <a:spcPct val="15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连续结构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（顺序结构）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：把文件的各个逻辑块按照顺序存放在若干个连续物理块当中。</a:t>
            </a:r>
          </a:p>
          <a:p>
            <a:pPr marL="288925" indent="-288925">
              <a:lnSpc>
                <a:spcPct val="15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优点：</a:t>
            </a:r>
          </a:p>
          <a:p>
            <a:pPr marL="850900" lvl="1" indent="-371475">
              <a:lnSpc>
                <a:spcPct val="150000"/>
              </a:lnSpc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solidFill>
                  <a:srgbClr val="800000"/>
                </a:solidFill>
                <a:latin typeface="Times New Roman" pitchFamily="18" charset="0"/>
                <a:ea typeface="宋体" pitchFamily="2" charset="-122"/>
              </a:rPr>
              <a:t>简单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，容易实现从逻辑块到物理块的映射关系；</a:t>
            </a:r>
          </a:p>
          <a:p>
            <a:pPr marL="850900" lvl="1" indent="-371475">
              <a:lnSpc>
                <a:spcPct val="150000"/>
              </a:lnSpc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由于物理块是顺序存放的，所以在访问文件时，只需将磁头定位到第一个物理块，即可顺序的读取，因而</a:t>
            </a:r>
            <a:r>
              <a:rPr kumimoji="1" lang="zh-CN" altLang="en-US" sz="2800" b="1" dirty="0">
                <a:solidFill>
                  <a:srgbClr val="800000"/>
                </a:solidFill>
                <a:latin typeface="Times New Roman" pitchFamily="18" charset="0"/>
                <a:ea typeface="宋体" pitchFamily="2" charset="-122"/>
              </a:rPr>
              <a:t>速度很快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36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0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0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0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0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0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60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0101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36868" name="Text Box 4"/>
          <p:cNvSpPr txBox="1">
            <a:spLocks noChangeArrowheads="1"/>
          </p:cNvSpPr>
          <p:nvPr/>
        </p:nvSpPr>
        <p:spPr bwMode="auto">
          <a:xfrm>
            <a:off x="968375" y="6357938"/>
            <a:ext cx="7140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635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1600" b="1">
                <a:latin typeface="Times New Roman" pitchFamily="18" charset="0"/>
                <a:ea typeface="宋体" pitchFamily="2" charset="-122"/>
              </a:rPr>
              <a:t>（本图摘自</a:t>
            </a:r>
            <a:r>
              <a:rPr kumimoji="1" lang="en-US" altLang="zh-CN" sz="1600" b="1">
                <a:latin typeface="Times New Roman" pitchFamily="18" charset="0"/>
                <a:ea typeface="宋体" pitchFamily="2" charset="-122"/>
              </a:rPr>
              <a:t>Silberschatz, Galvin and  Gagne</a:t>
            </a:r>
            <a:r>
              <a:rPr kumimoji="1" lang="zh-CN" altLang="en-US" sz="1600" b="1">
                <a:latin typeface="Times New Roman" pitchFamily="18" charset="0"/>
                <a:ea typeface="宋体" pitchFamily="2" charset="-122"/>
              </a:rPr>
              <a:t>： “</a:t>
            </a:r>
            <a:r>
              <a:rPr kumimoji="1" lang="en-US" altLang="zh-CN" sz="1600" b="1">
                <a:latin typeface="Times New Roman" pitchFamily="18" charset="0"/>
                <a:ea typeface="宋体" pitchFamily="2" charset="-122"/>
              </a:rPr>
              <a:t>Operating System Concepts” </a:t>
            </a:r>
            <a:r>
              <a:rPr kumimoji="1" lang="zh-CN" altLang="en-US" sz="1600" b="1">
                <a:latin typeface="Times New Roman" pitchFamily="18" charset="0"/>
                <a:ea typeface="宋体" pitchFamily="2" charset="-122"/>
              </a:rPr>
              <a:t>）</a:t>
            </a:r>
          </a:p>
        </p:txBody>
      </p:sp>
      <p:grpSp>
        <p:nvGrpSpPr>
          <p:cNvPr id="36869" name="Group 5"/>
          <p:cNvGrpSpPr>
            <a:grpSpLocks/>
          </p:cNvGrpSpPr>
          <p:nvPr/>
        </p:nvGrpSpPr>
        <p:grpSpPr bwMode="auto">
          <a:xfrm>
            <a:off x="1196975" y="449263"/>
            <a:ext cx="6700838" cy="5867400"/>
            <a:chOff x="754" y="283"/>
            <a:chExt cx="4221" cy="3696"/>
          </a:xfrm>
        </p:grpSpPr>
        <p:pic>
          <p:nvPicPr>
            <p:cNvPr id="36870" name="Picture 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819" t="5881" r="14653" b="1823"/>
            <a:stretch>
              <a:fillRect/>
            </a:stretch>
          </p:blipFill>
          <p:spPr bwMode="auto">
            <a:xfrm>
              <a:off x="754" y="283"/>
              <a:ext cx="4221" cy="3696"/>
            </a:xfrm>
            <a:prstGeom prst="rect">
              <a:avLst/>
            </a:prstGeom>
            <a:noFill/>
            <a:ln w="57150" cmpd="thickThin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6871" name="Line 7"/>
            <p:cNvSpPr>
              <a:spLocks noChangeShapeType="1"/>
            </p:cNvSpPr>
            <p:nvPr/>
          </p:nvSpPr>
          <p:spPr bwMode="auto">
            <a:xfrm>
              <a:off x="3008" y="805"/>
              <a:ext cx="192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37</a:t>
            </a:fld>
            <a:endParaRPr lang="en-US" altLang="zh-CN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62148" name="Rectangle 4"/>
          <p:cNvSpPr>
            <a:spLocks noChangeArrowheads="1"/>
          </p:cNvSpPr>
          <p:nvPr/>
        </p:nvSpPr>
        <p:spPr bwMode="auto">
          <a:xfrm>
            <a:off x="369888" y="1062038"/>
            <a:ext cx="8367712" cy="517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连续结构的缺点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</a:t>
            </a:r>
          </a:p>
          <a:p>
            <a:pPr marL="850900" lvl="1" indent="-371475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随着磁盘文件的增加和删除，将形成已占用物理块与空闲物理块交错的情形，那些较小的、无法再利用的连续物理块，即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成为外碎片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。可以使用</a:t>
            </a:r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存储紧缩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技术，但代价高昂；</a:t>
            </a:r>
          </a:p>
          <a:p>
            <a:pPr marL="850900" lvl="1" indent="-371475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文件的大小不能动态的增长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，对于在创建之时未知大小的文件，预留空间少了则不够用，预留多了则浪费。</a:t>
            </a:r>
          </a:p>
          <a:p>
            <a:pPr marL="288925" indent="-288925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用于早期的文件系统，但在当今的</a:t>
            </a:r>
            <a:r>
              <a:rPr kumimoji="1" lang="en-US" altLang="zh-CN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CD-ROM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、</a:t>
            </a:r>
            <a:r>
              <a:rPr kumimoji="1" lang="en-US" altLang="zh-CN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DVD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和其他一些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一次性写入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的光学存储介质中，仍有着广泛的应用。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38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2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62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262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262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2148" grpId="0" build="p" bldLvl="2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38916" name="Text Box 2"/>
          <p:cNvSpPr txBox="1">
            <a:spLocks noChangeArrowheads="1"/>
          </p:cNvSpPr>
          <p:nvPr/>
        </p:nvSpPr>
        <p:spPr bwMode="auto">
          <a:xfrm>
            <a:off x="2794000" y="188913"/>
            <a:ext cx="2786063" cy="641350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链表结构</a:t>
            </a:r>
          </a:p>
        </p:txBody>
      </p:sp>
      <p:sp>
        <p:nvSpPr>
          <p:cNvPr id="263172" name="Rectangle 4"/>
          <p:cNvSpPr>
            <a:spLocks noChangeArrowheads="1"/>
          </p:cNvSpPr>
          <p:nvPr/>
        </p:nvSpPr>
        <p:spPr bwMode="auto">
          <a:xfrm>
            <a:off x="395288" y="2060575"/>
            <a:ext cx="8367712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lnSpc>
                <a:spcPct val="15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链表结构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：把文件的各个逻辑块依次存放在若干个（可以）不连续的物理块当中，各块之间</a:t>
            </a:r>
            <a:r>
              <a:rPr kumimoji="1" lang="zh-CN" altLang="en-US" sz="32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通过指针链接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，前一个物理块指向下一个物理块。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39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3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3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17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8196" name="Text Box 3"/>
          <p:cNvSpPr txBox="1">
            <a:spLocks noChangeArrowheads="1"/>
          </p:cNvSpPr>
          <p:nvPr/>
        </p:nvSpPr>
        <p:spPr bwMode="auto">
          <a:xfrm>
            <a:off x="577850" y="1412776"/>
            <a:ext cx="8172450" cy="44504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130000"/>
              </a:lnSpc>
              <a:spcBef>
                <a:spcPct val="40000"/>
              </a:spcBef>
              <a:spcAft>
                <a:spcPct val="20000"/>
              </a:spcAft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那么，磁盘上的信息应该如何来存储和访问？</a:t>
            </a:r>
          </a:p>
          <a:p>
            <a:pPr>
              <a:lnSpc>
                <a:spcPct val="150000"/>
              </a:lnSpc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ª"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用户（程序员）与</a:t>
            </a:r>
            <a:r>
              <a:rPr kumimoji="1" lang="en-US" altLang="zh-CN" sz="3200" b="1" dirty="0">
                <a:latin typeface="Times New Roman" pitchFamily="18" charset="0"/>
                <a:ea typeface="宋体" pitchFamily="2" charset="-122"/>
              </a:rPr>
              <a:t>OS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的接口？</a:t>
            </a:r>
          </a:p>
          <a:p>
            <a:pPr>
              <a:lnSpc>
                <a:spcPct val="150000"/>
              </a:lnSpc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ª"/>
            </a:pPr>
            <a:r>
              <a:rPr kumimoji="1" lang="en-US" altLang="zh-CN" sz="3200" b="1" dirty="0">
                <a:latin typeface="Times New Roman" pitchFamily="18" charset="0"/>
                <a:ea typeface="宋体" pitchFamily="2" charset="-122"/>
              </a:rPr>
              <a:t>OS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内部的数据单位是什么？</a:t>
            </a:r>
          </a:p>
          <a:p>
            <a:pPr>
              <a:lnSpc>
                <a:spcPct val="150000"/>
              </a:lnSpc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ª"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磁盘空间如何管理？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4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1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1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1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1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39940" name="Text Box 4"/>
          <p:cNvSpPr txBox="1">
            <a:spLocks noChangeArrowheads="1"/>
          </p:cNvSpPr>
          <p:nvPr/>
        </p:nvSpPr>
        <p:spPr bwMode="auto">
          <a:xfrm>
            <a:off x="383753" y="6459734"/>
            <a:ext cx="7140575" cy="336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1600" b="1" dirty="0">
                <a:latin typeface="Times New Roman" pitchFamily="18" charset="0"/>
                <a:ea typeface="宋体" pitchFamily="2" charset="-122"/>
              </a:rPr>
              <a:t>（本图摘自</a:t>
            </a:r>
            <a:r>
              <a:rPr kumimoji="1" lang="en-US" altLang="zh-CN" sz="1600" b="1" dirty="0" err="1">
                <a:latin typeface="Times New Roman" pitchFamily="18" charset="0"/>
                <a:ea typeface="宋体" pitchFamily="2" charset="-122"/>
              </a:rPr>
              <a:t>Silberschatz</a:t>
            </a:r>
            <a:r>
              <a:rPr kumimoji="1" lang="en-US" altLang="zh-CN" sz="1600" b="1" dirty="0">
                <a:latin typeface="Times New Roman" pitchFamily="18" charset="0"/>
                <a:ea typeface="宋体" pitchFamily="2" charset="-122"/>
              </a:rPr>
              <a:t>, Galvin and  Gagne</a:t>
            </a:r>
            <a:r>
              <a:rPr kumimoji="1" lang="zh-CN" altLang="en-US" sz="1600" b="1" dirty="0">
                <a:latin typeface="Times New Roman" pitchFamily="18" charset="0"/>
                <a:ea typeface="宋体" pitchFamily="2" charset="-122"/>
              </a:rPr>
              <a:t>： “</a:t>
            </a:r>
            <a:r>
              <a:rPr kumimoji="1" lang="en-US" altLang="zh-CN" sz="1600" b="1" dirty="0">
                <a:latin typeface="Times New Roman" pitchFamily="18" charset="0"/>
                <a:ea typeface="宋体" pitchFamily="2" charset="-122"/>
              </a:rPr>
              <a:t>Operating System Concepts” </a:t>
            </a:r>
            <a:r>
              <a:rPr kumimoji="1" lang="zh-CN" altLang="en-US" sz="1600" b="1" dirty="0">
                <a:latin typeface="Times New Roman" pitchFamily="18" charset="0"/>
                <a:ea typeface="宋体" pitchFamily="2" charset="-122"/>
              </a:rPr>
              <a:t>）</a:t>
            </a:r>
          </a:p>
        </p:txBody>
      </p:sp>
      <p:pic>
        <p:nvPicPr>
          <p:cNvPr id="3994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1" t="801" r="10583" b="534"/>
          <a:stretch>
            <a:fillRect/>
          </a:stretch>
        </p:blipFill>
        <p:spPr bwMode="auto">
          <a:xfrm>
            <a:off x="695325" y="274638"/>
            <a:ext cx="5983288" cy="5991225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6421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660283"/>
              </p:ext>
            </p:extLst>
          </p:nvPr>
        </p:nvGraphicFramePr>
        <p:xfrm>
          <a:off x="6965950" y="1628775"/>
          <a:ext cx="1930400" cy="2897188"/>
        </p:xfrm>
        <a:graphic>
          <a:graphicData uri="http://schemas.openxmlformats.org/drawingml/2006/table">
            <a:tbl>
              <a:tblPr/>
              <a:tblGrid>
                <a:gridCol w="193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指针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数据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950" name="Text Box 14"/>
          <p:cNvSpPr txBox="1">
            <a:spLocks noChangeArrowheads="1"/>
          </p:cNvSpPr>
          <p:nvPr/>
        </p:nvSpPr>
        <p:spPr bwMode="auto">
          <a:xfrm>
            <a:off x="7188200" y="1044025"/>
            <a:ext cx="156026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块结构</a:t>
            </a:r>
          </a:p>
        </p:txBody>
      </p:sp>
      <p:sp>
        <p:nvSpPr>
          <p:cNvPr id="264207" name="Text Box 15"/>
          <p:cNvSpPr txBox="1">
            <a:spLocks noChangeArrowheads="1"/>
          </p:cNvSpPr>
          <p:nvPr/>
        </p:nvSpPr>
        <p:spPr bwMode="auto">
          <a:xfrm>
            <a:off x="6804248" y="4995173"/>
            <a:ext cx="2232249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kumimoji="1"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如何访问第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n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个逻辑块？ 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40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4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4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207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65219" name="Rectangle 3"/>
          <p:cNvSpPr>
            <a:spLocks noChangeArrowheads="1"/>
          </p:cNvSpPr>
          <p:nvPr/>
        </p:nvSpPr>
        <p:spPr bwMode="auto">
          <a:xfrm>
            <a:off x="369888" y="1011238"/>
            <a:ext cx="8367712" cy="5435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链表结构的缺点：</a:t>
            </a:r>
          </a:p>
          <a:p>
            <a:pPr marL="850900" lvl="1" indent="-371475" algn="just"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特别</a:t>
            </a:r>
            <a:r>
              <a:rPr kumimoji="1" lang="zh-CN" altLang="en-US" sz="2800" b="1" dirty="0">
                <a:solidFill>
                  <a:srgbClr val="800000"/>
                </a:solidFill>
                <a:latin typeface="微软雅黑" pitchFamily="34" charset="-122"/>
                <a:ea typeface="微软雅黑" pitchFamily="34" charset="-122"/>
              </a:rPr>
              <a:t>适合顺序访问，不适合随机访问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。为了访问一个文件的第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n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个逻辑块，必须从文件的第一个物理块开始，按照指针所指向的地址，顺序访问前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n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个块，即为了得到第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n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个逻辑块的物理块地址，必须先访问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n-1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次的磁盘，</a:t>
            </a:r>
            <a:r>
              <a:rPr kumimoji="1" lang="zh-CN" altLang="en-US" sz="2800" b="1" dirty="0">
                <a:solidFill>
                  <a:srgbClr val="800000"/>
                </a:solidFill>
                <a:latin typeface="微软雅黑" pitchFamily="34" charset="-122"/>
                <a:ea typeface="微软雅黑" pitchFamily="34" charset="-122"/>
              </a:rPr>
              <a:t>速度非常慢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850900" lvl="1" indent="-371475" algn="just"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每个物理块上的数据存储空间不再是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2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的整数次幂（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指针占用了若干个字节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），从而使文件的访问不太方便。</a:t>
            </a:r>
          </a:p>
        </p:txBody>
      </p:sp>
      <p:sp>
        <p:nvSpPr>
          <p:cNvPr id="265220" name="AutoShape 4"/>
          <p:cNvSpPr>
            <a:spLocks noChangeArrowheads="1"/>
          </p:cNvSpPr>
          <p:nvPr/>
        </p:nvSpPr>
        <p:spPr bwMode="auto">
          <a:xfrm>
            <a:off x="5292725" y="5822832"/>
            <a:ext cx="2375619" cy="1037273"/>
          </a:xfrm>
          <a:prstGeom prst="irregularSeal1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ctr" eaLnBrk="0" hangingPunct="0"/>
            <a:r>
              <a:rPr kumimoji="1"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如何改进？ 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41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5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5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5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22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41988" name="Text Box 2"/>
          <p:cNvSpPr txBox="1">
            <a:spLocks noChangeArrowheads="1"/>
          </p:cNvSpPr>
          <p:nvPr/>
        </p:nvSpPr>
        <p:spPr bwMode="auto">
          <a:xfrm>
            <a:off x="1476374" y="188913"/>
            <a:ext cx="6335985" cy="646331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带有文件分配表的链表结构</a:t>
            </a:r>
          </a:p>
        </p:txBody>
      </p:sp>
      <p:sp>
        <p:nvSpPr>
          <p:cNvPr id="266245" name="Rectangle 5"/>
          <p:cNvSpPr>
            <a:spLocks noChangeArrowheads="1"/>
          </p:cNvSpPr>
          <p:nvPr/>
        </p:nvSpPr>
        <p:spPr bwMode="auto">
          <a:xfrm>
            <a:off x="369888" y="1147763"/>
            <a:ext cx="8367712" cy="517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基本思路：在链表结构的基础上，把每一个物理块当中的链表指针抽取出来，单独组成一个表格，即</a:t>
            </a:r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文件分配表（</a:t>
            </a:r>
            <a:r>
              <a:rPr kumimoji="1"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File  Allocation  Table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, </a:t>
            </a:r>
            <a:r>
              <a:rPr kumimoji="1" lang="en-US" altLang="zh-CN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FAT</a:t>
            </a:r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，并把它放在内存当中。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特点：</a:t>
            </a:r>
          </a:p>
          <a:p>
            <a:pPr marL="850900" lvl="1" indent="-371475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实现了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链表指针与文件数据的分离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，整个物理块都可以用来存放数据；</a:t>
            </a:r>
          </a:p>
          <a:p>
            <a:pPr marL="850900" lvl="1" indent="-371475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FAT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表放在内存当中，因此，若要随机地访问文件的第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n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个逻辑块，可以先从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FAT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表中查到相应的物理块编号（地址），然后再去访问外存，这样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只需访问一次外存，速度快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42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6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66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66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83652" name="Rectangle 4"/>
          <p:cNvSpPr>
            <a:spLocks noChangeArrowheads="1"/>
          </p:cNvSpPr>
          <p:nvPr/>
        </p:nvSpPr>
        <p:spPr bwMode="auto">
          <a:xfrm>
            <a:off x="555625" y="1138674"/>
            <a:ext cx="8034338" cy="5170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288925" indent="-288925">
              <a:spcBef>
                <a:spcPct val="10000"/>
              </a:spcBef>
              <a:buClr>
                <a:srgbClr val="FFFF66"/>
              </a:buClr>
              <a:buFont typeface="Wingdings" pitchFamily="2" charset="2"/>
              <a:buNone/>
              <a:defRPr/>
            </a:pPr>
            <a:r>
              <a:rPr kumimoji="1" lang="zh-CN" altLang="en-US" sz="3600" b="1" dirty="0">
                <a:solidFill>
                  <a:srgbClr val="0000FF"/>
                </a:solidFill>
                <a:latin typeface="Times New Roman" pitchFamily="18" charset="0"/>
                <a:ea typeface="宋体" pitchFamily="2" charset="-122"/>
              </a:rPr>
              <a:t> 		  	    </a:t>
            </a:r>
            <a:r>
              <a:rPr kumimoji="1" lang="zh-CN" altLang="en-US" sz="36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如何来实现</a:t>
            </a:r>
            <a:r>
              <a:rPr kumimoji="1" lang="en-US" altLang="zh-CN" sz="36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FAT</a:t>
            </a:r>
            <a:r>
              <a:rPr kumimoji="1" lang="zh-CN" altLang="en-US" sz="36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？</a:t>
            </a:r>
          </a:p>
          <a:p>
            <a:pPr marL="288925" indent="-288925">
              <a:lnSpc>
                <a:spcPct val="12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想想在页式存储管理当中，如何实现逻辑页面到物理页面的映射？</a:t>
            </a:r>
          </a:p>
          <a:p>
            <a:pPr marL="288925" indent="-288925" algn="just">
              <a:lnSpc>
                <a:spcPct val="120000"/>
              </a:lnSpc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FAT</a:t>
            </a:r>
            <a:r>
              <a:rPr kumimoji="1"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表的实现方法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：在文件系统中，设置一个一维的线性表格，其项数等于磁盘物理块个数，并按物理块编号的顺序建立索引。对于每一个文件，在它的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FCB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中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记录了第一个物理块编号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X1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，而在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FAT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表的第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X1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项中，记录了该文件的第二个物理块编号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X2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…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，从而形成一个链表。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43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3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3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3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3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3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3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3652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graphicFrame>
        <p:nvGraphicFramePr>
          <p:cNvPr id="268380" name="Group 92"/>
          <p:cNvGraphicFramePr>
            <a:graphicFrameLocks noGrp="1"/>
          </p:cNvGraphicFramePr>
          <p:nvPr/>
        </p:nvGraphicFramePr>
        <p:xfrm>
          <a:off x="4667250" y="138113"/>
          <a:ext cx="2005013" cy="6535421"/>
        </p:xfrm>
        <a:graphic>
          <a:graphicData uri="http://schemas.openxmlformats.org/drawingml/2006/table">
            <a:tbl>
              <a:tblPr/>
              <a:tblGrid>
                <a:gridCol w="2005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75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5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10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75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16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75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25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3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75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127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75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-1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143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175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44062" name="Text Box 29"/>
          <p:cNvSpPr txBox="1">
            <a:spLocks noChangeArrowheads="1"/>
          </p:cNvSpPr>
          <p:nvPr/>
        </p:nvSpPr>
        <p:spPr bwMode="auto">
          <a:xfrm>
            <a:off x="4246563" y="165100"/>
            <a:ext cx="3619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0</a:t>
            </a:r>
          </a:p>
        </p:txBody>
      </p:sp>
      <p:sp>
        <p:nvSpPr>
          <p:cNvPr id="44063" name="Text Box 30"/>
          <p:cNvSpPr txBox="1">
            <a:spLocks noChangeArrowheads="1"/>
          </p:cNvSpPr>
          <p:nvPr/>
        </p:nvSpPr>
        <p:spPr bwMode="auto">
          <a:xfrm>
            <a:off x="4246563" y="669925"/>
            <a:ext cx="3619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1</a:t>
            </a:r>
          </a:p>
        </p:txBody>
      </p:sp>
      <p:sp>
        <p:nvSpPr>
          <p:cNvPr id="44064" name="Text Box 31"/>
          <p:cNvSpPr txBox="1">
            <a:spLocks noChangeArrowheads="1"/>
          </p:cNvSpPr>
          <p:nvPr/>
        </p:nvSpPr>
        <p:spPr bwMode="auto">
          <a:xfrm>
            <a:off x="4246563" y="1987550"/>
            <a:ext cx="3619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9</a:t>
            </a:r>
          </a:p>
        </p:txBody>
      </p:sp>
      <p:sp>
        <p:nvSpPr>
          <p:cNvPr id="44065" name="Text Box 32"/>
          <p:cNvSpPr txBox="1">
            <a:spLocks noChangeArrowheads="1"/>
          </p:cNvSpPr>
          <p:nvPr/>
        </p:nvSpPr>
        <p:spPr bwMode="auto">
          <a:xfrm>
            <a:off x="4068763" y="2492375"/>
            <a:ext cx="5397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10</a:t>
            </a:r>
          </a:p>
        </p:txBody>
      </p:sp>
      <p:sp>
        <p:nvSpPr>
          <p:cNvPr id="44066" name="Text Box 33"/>
          <p:cNvSpPr txBox="1">
            <a:spLocks noChangeArrowheads="1"/>
          </p:cNvSpPr>
          <p:nvPr/>
        </p:nvSpPr>
        <p:spPr bwMode="auto">
          <a:xfrm>
            <a:off x="4068763" y="3817938"/>
            <a:ext cx="5397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16</a:t>
            </a:r>
          </a:p>
        </p:txBody>
      </p:sp>
      <p:sp>
        <p:nvSpPr>
          <p:cNvPr id="44067" name="Text Box 34"/>
          <p:cNvSpPr txBox="1">
            <a:spLocks noChangeArrowheads="1"/>
          </p:cNvSpPr>
          <p:nvPr/>
        </p:nvSpPr>
        <p:spPr bwMode="auto">
          <a:xfrm>
            <a:off x="4068763" y="5049838"/>
            <a:ext cx="5397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25</a:t>
            </a:r>
          </a:p>
        </p:txBody>
      </p:sp>
      <p:sp>
        <p:nvSpPr>
          <p:cNvPr id="44068" name="Text Box 35"/>
          <p:cNvSpPr txBox="1">
            <a:spLocks noChangeArrowheads="1"/>
          </p:cNvSpPr>
          <p:nvPr/>
        </p:nvSpPr>
        <p:spPr bwMode="auto">
          <a:xfrm>
            <a:off x="4068763" y="6140450"/>
            <a:ext cx="5397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31</a:t>
            </a:r>
          </a:p>
        </p:txBody>
      </p:sp>
      <p:graphicFrame>
        <p:nvGraphicFramePr>
          <p:cNvPr id="268359" name="Group 71"/>
          <p:cNvGraphicFramePr>
            <a:graphicFrameLocks noGrp="1"/>
          </p:cNvGraphicFramePr>
          <p:nvPr/>
        </p:nvGraphicFramePr>
        <p:xfrm>
          <a:off x="719138" y="1020763"/>
          <a:ext cx="2668587" cy="608013"/>
        </p:xfrm>
        <a:graphic>
          <a:graphicData uri="http://schemas.openxmlformats.org/drawingml/2006/table">
            <a:tbl>
              <a:tblPr/>
              <a:tblGrid>
                <a:gridCol w="88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05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80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jeep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4079" name="Text Box 46"/>
          <p:cNvSpPr txBox="1">
            <a:spLocks noChangeArrowheads="1"/>
          </p:cNvSpPr>
          <p:nvPr/>
        </p:nvSpPr>
        <p:spPr bwMode="auto">
          <a:xfrm>
            <a:off x="1425575" y="392113"/>
            <a:ext cx="12557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目录项</a:t>
            </a:r>
          </a:p>
        </p:txBody>
      </p:sp>
      <p:cxnSp>
        <p:nvCxnSpPr>
          <p:cNvPr id="268335" name="AutoShape 47"/>
          <p:cNvCxnSpPr>
            <a:cxnSpLocks noChangeShapeType="1"/>
          </p:cNvCxnSpPr>
          <p:nvPr/>
        </p:nvCxnSpPr>
        <p:spPr bwMode="auto">
          <a:xfrm rot="16200000" flipH="1">
            <a:off x="3179763" y="1165225"/>
            <a:ext cx="844550" cy="1317625"/>
          </a:xfrm>
          <a:prstGeom prst="bentConnector2">
            <a:avLst/>
          </a:prstGeom>
          <a:noFill/>
          <a:ln w="28575">
            <a:solidFill>
              <a:schemeClr val="tx1"/>
            </a:solidFill>
            <a:miter lim="800000"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grpSp>
        <p:nvGrpSpPr>
          <p:cNvPr id="2" name="Group 48"/>
          <p:cNvGrpSpPr>
            <a:grpSpLocks/>
          </p:cNvGrpSpPr>
          <p:nvPr/>
        </p:nvGrpSpPr>
        <p:grpSpPr bwMode="auto">
          <a:xfrm>
            <a:off x="6497638" y="2174875"/>
            <a:ext cx="563562" cy="1785938"/>
            <a:chOff x="3831" y="1426"/>
            <a:chExt cx="355" cy="1125"/>
          </a:xfrm>
        </p:grpSpPr>
        <p:sp>
          <p:nvSpPr>
            <p:cNvPr id="44097" name="Line 49"/>
            <p:cNvSpPr>
              <a:spLocks noChangeShapeType="1"/>
            </p:cNvSpPr>
            <p:nvPr/>
          </p:nvSpPr>
          <p:spPr bwMode="auto">
            <a:xfrm>
              <a:off x="3831" y="1426"/>
              <a:ext cx="35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44098" name="Line 50"/>
            <p:cNvSpPr>
              <a:spLocks noChangeShapeType="1"/>
            </p:cNvSpPr>
            <p:nvPr/>
          </p:nvSpPr>
          <p:spPr bwMode="auto">
            <a:xfrm>
              <a:off x="4177" y="1426"/>
              <a:ext cx="0" cy="11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  <p:sp>
          <p:nvSpPr>
            <p:cNvPr id="44099" name="Line 51"/>
            <p:cNvSpPr>
              <a:spLocks noChangeShapeType="1"/>
            </p:cNvSpPr>
            <p:nvPr/>
          </p:nvSpPr>
          <p:spPr bwMode="auto">
            <a:xfrm flipH="1">
              <a:off x="3950" y="2551"/>
              <a:ext cx="23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" name="Group 52"/>
          <p:cNvGrpSpPr>
            <a:grpSpLocks/>
          </p:cNvGrpSpPr>
          <p:nvPr/>
        </p:nvGrpSpPr>
        <p:grpSpPr bwMode="auto">
          <a:xfrm>
            <a:off x="6686550" y="1022350"/>
            <a:ext cx="711200" cy="3121025"/>
            <a:chOff x="3950" y="655"/>
            <a:chExt cx="448" cy="1966"/>
          </a:xfrm>
        </p:grpSpPr>
        <p:sp>
          <p:nvSpPr>
            <p:cNvPr id="44094" name="Line 53"/>
            <p:cNvSpPr>
              <a:spLocks noChangeShapeType="1"/>
            </p:cNvSpPr>
            <p:nvPr/>
          </p:nvSpPr>
          <p:spPr bwMode="auto">
            <a:xfrm flipV="1">
              <a:off x="3956" y="2621"/>
              <a:ext cx="442" cy="0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44095" name="Line 54"/>
            <p:cNvSpPr>
              <a:spLocks noChangeShapeType="1"/>
            </p:cNvSpPr>
            <p:nvPr/>
          </p:nvSpPr>
          <p:spPr bwMode="auto">
            <a:xfrm flipV="1">
              <a:off x="4398" y="655"/>
              <a:ext cx="0" cy="1966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44096" name="Line 55"/>
            <p:cNvSpPr>
              <a:spLocks noChangeShapeType="1"/>
            </p:cNvSpPr>
            <p:nvPr/>
          </p:nvSpPr>
          <p:spPr bwMode="auto">
            <a:xfrm flipH="1" flipV="1">
              <a:off x="3950" y="655"/>
              <a:ext cx="448" cy="0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" name="Group 56"/>
          <p:cNvGrpSpPr>
            <a:grpSpLocks/>
          </p:cNvGrpSpPr>
          <p:nvPr/>
        </p:nvGrpSpPr>
        <p:grpSpPr bwMode="auto">
          <a:xfrm>
            <a:off x="6483350" y="812800"/>
            <a:ext cx="1422400" cy="1785938"/>
            <a:chOff x="3822" y="523"/>
            <a:chExt cx="896" cy="1125"/>
          </a:xfrm>
        </p:grpSpPr>
        <p:sp>
          <p:nvSpPr>
            <p:cNvPr id="44091" name="Line 57"/>
            <p:cNvSpPr>
              <a:spLocks noChangeShapeType="1"/>
            </p:cNvSpPr>
            <p:nvPr/>
          </p:nvSpPr>
          <p:spPr bwMode="auto">
            <a:xfrm>
              <a:off x="3822" y="523"/>
              <a:ext cx="896" cy="0"/>
            </a:xfrm>
            <a:prstGeom prst="line">
              <a:avLst/>
            </a:prstGeom>
            <a:noFill/>
            <a:ln w="28575">
              <a:solidFill>
                <a:srgbClr val="8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44092" name="Line 58"/>
            <p:cNvSpPr>
              <a:spLocks noChangeShapeType="1"/>
            </p:cNvSpPr>
            <p:nvPr/>
          </p:nvSpPr>
          <p:spPr bwMode="auto">
            <a:xfrm>
              <a:off x="4709" y="523"/>
              <a:ext cx="0" cy="1125"/>
            </a:xfrm>
            <a:prstGeom prst="line">
              <a:avLst/>
            </a:prstGeom>
            <a:noFill/>
            <a:ln w="28575">
              <a:solidFill>
                <a:srgbClr val="8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  <p:sp>
          <p:nvSpPr>
            <p:cNvPr id="44093" name="Line 59"/>
            <p:cNvSpPr>
              <a:spLocks noChangeShapeType="1"/>
            </p:cNvSpPr>
            <p:nvPr/>
          </p:nvSpPr>
          <p:spPr bwMode="auto">
            <a:xfrm flipH="1">
              <a:off x="3941" y="1648"/>
              <a:ext cx="777" cy="0"/>
            </a:xfrm>
            <a:prstGeom prst="line">
              <a:avLst/>
            </a:prstGeom>
            <a:noFill/>
            <a:ln w="28575">
              <a:solidFill>
                <a:srgbClr val="800000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5" name="Group 60"/>
          <p:cNvGrpSpPr>
            <a:grpSpLocks/>
          </p:cNvGrpSpPr>
          <p:nvPr/>
        </p:nvGrpSpPr>
        <p:grpSpPr bwMode="auto">
          <a:xfrm>
            <a:off x="6492875" y="2851150"/>
            <a:ext cx="1422400" cy="2457450"/>
            <a:chOff x="3822" y="523"/>
            <a:chExt cx="896" cy="1125"/>
          </a:xfrm>
        </p:grpSpPr>
        <p:sp>
          <p:nvSpPr>
            <p:cNvPr id="44088" name="Line 61"/>
            <p:cNvSpPr>
              <a:spLocks noChangeShapeType="1"/>
            </p:cNvSpPr>
            <p:nvPr/>
          </p:nvSpPr>
          <p:spPr bwMode="auto">
            <a:xfrm>
              <a:off x="3822" y="523"/>
              <a:ext cx="896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44089" name="Line 62"/>
            <p:cNvSpPr>
              <a:spLocks noChangeShapeType="1"/>
            </p:cNvSpPr>
            <p:nvPr/>
          </p:nvSpPr>
          <p:spPr bwMode="auto">
            <a:xfrm>
              <a:off x="4709" y="523"/>
              <a:ext cx="0" cy="1125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  <p:sp>
          <p:nvSpPr>
            <p:cNvPr id="44090" name="Line 63"/>
            <p:cNvSpPr>
              <a:spLocks noChangeShapeType="1"/>
            </p:cNvSpPr>
            <p:nvPr/>
          </p:nvSpPr>
          <p:spPr bwMode="auto">
            <a:xfrm flipH="1">
              <a:off x="3941" y="1648"/>
              <a:ext cx="777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44085" name="Text Box 64"/>
          <p:cNvSpPr txBox="1">
            <a:spLocks noChangeArrowheads="1"/>
          </p:cNvSpPr>
          <p:nvPr/>
        </p:nvSpPr>
        <p:spPr bwMode="auto">
          <a:xfrm>
            <a:off x="6969125" y="6030913"/>
            <a:ext cx="99695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3200" b="1" dirty="0">
                <a:latin typeface="Times New Roman" pitchFamily="18" charset="0"/>
                <a:ea typeface="宋体" pitchFamily="2" charset="-122"/>
              </a:rPr>
              <a:t>FAT</a:t>
            </a:r>
          </a:p>
        </p:txBody>
      </p:sp>
      <p:sp>
        <p:nvSpPr>
          <p:cNvPr id="44086" name="AutoShape 65"/>
          <p:cNvSpPr>
            <a:spLocks noChangeArrowheads="1"/>
          </p:cNvSpPr>
          <p:nvPr/>
        </p:nvSpPr>
        <p:spPr bwMode="auto">
          <a:xfrm>
            <a:off x="1068388" y="3984625"/>
            <a:ext cx="1960562" cy="928688"/>
          </a:xfrm>
          <a:prstGeom prst="flowChartMagneticDisk">
            <a:avLst/>
          </a:prstGeom>
          <a:solidFill>
            <a:srgbClr val="FFFFFF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anchor="ctr">
            <a:spAutoFit/>
          </a:bodyPr>
          <a:lstStyle/>
          <a:p>
            <a:pPr algn="ctr" eaLnBrk="0" hangingPunct="0"/>
            <a:r>
              <a:rPr kumimoji="1" lang="zh-CN" altLang="en-US" sz="2800" b="1">
                <a:latin typeface="Times New Roman" pitchFamily="18" charset="0"/>
                <a:ea typeface="宋体" pitchFamily="2" charset="-122"/>
              </a:rPr>
              <a:t>磁盘</a:t>
            </a:r>
          </a:p>
        </p:txBody>
      </p:sp>
      <p:sp>
        <p:nvSpPr>
          <p:cNvPr id="268381" name="AutoShape 93"/>
          <p:cNvSpPr>
            <a:spLocks noChangeArrowheads="1"/>
          </p:cNvSpPr>
          <p:nvPr/>
        </p:nvSpPr>
        <p:spPr bwMode="auto">
          <a:xfrm>
            <a:off x="899592" y="5066864"/>
            <a:ext cx="3059113" cy="1642348"/>
          </a:xfrm>
          <a:prstGeom prst="irregularSeal1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defTabSz="987425" eaLnBrk="0" hangingPunct="0">
              <a:tabLst>
                <a:tab pos="0" algn="l"/>
              </a:tabLst>
            </a:pPr>
            <a:r>
              <a:rPr kumimoji="1"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1. </a:t>
            </a:r>
            <a:r>
              <a:rPr kumimoji="1"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临时</a:t>
            </a:r>
            <a:r>
              <a:rPr kumimoji="1"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or</a:t>
            </a:r>
            <a:r>
              <a:rPr kumimoji="1"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长久？</a:t>
            </a:r>
          </a:p>
          <a:p>
            <a:pPr defTabSz="987425" eaLnBrk="0" hangingPunct="0">
              <a:tabLst>
                <a:tab pos="0" algn="l"/>
              </a:tabLst>
            </a:pPr>
            <a:r>
              <a:rPr kumimoji="1"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2. FAT</a:t>
            </a:r>
            <a:r>
              <a:rPr kumimoji="1"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还有何用</a:t>
            </a:r>
            <a:r>
              <a:rPr kumimoji="1"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?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44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268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8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683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38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45</a:t>
            </a:fld>
            <a:endParaRPr lang="en-US" altLang="zh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3416FAD-6606-4D46-93DC-4D6C5DDD12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457"/>
          <a:stretch/>
        </p:blipFill>
        <p:spPr>
          <a:xfrm>
            <a:off x="529779" y="1340768"/>
            <a:ext cx="8002661" cy="4675712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81602" name="Rectangle 2"/>
          <p:cNvSpPr>
            <a:spLocks noChangeArrowheads="1"/>
          </p:cNvSpPr>
          <p:nvPr/>
        </p:nvSpPr>
        <p:spPr bwMode="auto">
          <a:xfrm>
            <a:off x="555625" y="1268760"/>
            <a:ext cx="8034338" cy="5005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288925" indent="-288925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FAT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文件系统的三种版本：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FAT-12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、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FAT-16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和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FAT-32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，这取决于用多少位来表示一个物理块编号，并决定了</a:t>
            </a:r>
            <a:r>
              <a:rPr kumimoji="1" lang="en-US" altLang="zh-CN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FAT</a:t>
            </a:r>
            <a:r>
              <a:rPr kumimoji="1" lang="zh-CN" altLang="en-US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表项的宽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度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FAT-32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实际上仅使用了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28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位；</a:t>
            </a:r>
          </a:p>
          <a:p>
            <a:pPr marL="288925" indent="-288925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en-US" altLang="zh-CN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FAT</a:t>
            </a:r>
            <a:r>
              <a:rPr kumimoji="1" lang="zh-CN" altLang="en-US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表项的个数就等于物理块的个数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，即磁盘分区的大小除以每个块的大小。块的大小可以被设置为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512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的倍数，如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1KB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、 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2KB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、 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4KB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等；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en-US" altLang="zh-CN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FAT</a:t>
            </a:r>
            <a:r>
              <a:rPr kumimoji="1" lang="zh-CN" altLang="en-US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表的大小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＝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FAT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表项的个数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×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表项宽度；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FAT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表所能表示的磁盘分区的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最大容量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</a:t>
            </a:r>
            <a:b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</a:br>
            <a:r>
              <a:rPr kumimoji="1"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FAT</a:t>
            </a:r>
            <a:r>
              <a:rPr kumimoji="1"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表项的最大个数</a:t>
            </a:r>
            <a:r>
              <a:rPr kumimoji="1" lang="zh-Hans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×</a:t>
            </a:r>
            <a:r>
              <a:rPr kumimoji="1" lang="zh-Hans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块的大小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46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1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1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1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graphicFrame>
        <p:nvGraphicFramePr>
          <p:cNvPr id="295135" name="Group 2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750550"/>
              </p:ext>
            </p:extLst>
          </p:nvPr>
        </p:nvGraphicFramePr>
        <p:xfrm>
          <a:off x="1012825" y="1100138"/>
          <a:ext cx="7500938" cy="5283200"/>
        </p:xfrm>
        <a:graphic>
          <a:graphicData uri="http://schemas.openxmlformats.org/drawingml/2006/table">
            <a:tbl>
              <a:tblPr/>
              <a:tblGrid>
                <a:gridCol w="21129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7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7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91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块大小</a:t>
                      </a:r>
                    </a:p>
                  </a:txBody>
                  <a:tcPr marT="45723" marB="457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FAT-12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FAT-16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ea typeface="Microsoft YaHei" panose="020B0503020204020204" pitchFamily="34" charset="-122"/>
                          <a:cs typeface="Times New Roman" panose="02020603050405020304" pitchFamily="18" charset="0"/>
                        </a:rPr>
                        <a:t>FAT-32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71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最大表项数</a:t>
                      </a: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Times New Roman" pitchFamily="18" charset="0"/>
                        </a:rPr>
                        <a:t>►</a:t>
                      </a:r>
                      <a:endParaRPr kumimoji="0" lang="zh-CN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marT="45723" marB="457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</a:t>
                      </a:r>
                      <a:r>
                        <a:rPr kumimoji="0" lang="en-US" altLang="zh-CN" sz="3600" b="1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12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3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</a:t>
                      </a:r>
                      <a:r>
                        <a:rPr kumimoji="0" lang="en-US" altLang="zh-CN" sz="3600" b="1" i="0" u="none" strike="noStrike" cap="none" normalizeH="0" baseline="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16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</a:t>
                      </a:r>
                      <a:r>
                        <a:rPr kumimoji="0" lang="en-US" altLang="zh-CN" sz="36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28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835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0.5KB</a:t>
                      </a:r>
                    </a:p>
                  </a:txBody>
                  <a:tcPr marT="45723" marB="457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2MB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835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1KB</a:t>
                      </a:r>
                    </a:p>
                  </a:txBody>
                  <a:tcPr marT="45723" marB="457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4MB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677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2KB</a:t>
                      </a:r>
                    </a:p>
                  </a:txBody>
                  <a:tcPr marT="45723" marB="457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8MB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128MB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835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4KB</a:t>
                      </a:r>
                    </a:p>
                  </a:txBody>
                  <a:tcPr marT="45723" marB="457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16MB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256MB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1TB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6835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8KB</a:t>
                      </a:r>
                    </a:p>
                  </a:txBody>
                  <a:tcPr marT="45723" marB="457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512MB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2TB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835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16KB</a:t>
                      </a:r>
                    </a:p>
                  </a:txBody>
                  <a:tcPr marT="45723" marB="457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1024MB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2TB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6835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32KB</a:t>
                      </a:r>
                    </a:p>
                  </a:txBody>
                  <a:tcPr marT="45723" marB="4572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2048MB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2TB</a:t>
                      </a:r>
                    </a:p>
                  </a:txBody>
                  <a:tcPr marT="45723" marB="4572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6136" name="Text Box 55"/>
          <p:cNvSpPr txBox="1">
            <a:spLocks noChangeArrowheads="1"/>
          </p:cNvSpPr>
          <p:nvPr/>
        </p:nvSpPr>
        <p:spPr bwMode="auto">
          <a:xfrm>
            <a:off x="1711325" y="188640"/>
            <a:ext cx="69643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32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FAT</a:t>
            </a:r>
            <a:r>
              <a:rPr kumimoji="1" lang="zh-CN" altLang="en-US" sz="32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所能表示的最大分区容量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47</a:t>
            </a:fld>
            <a:endParaRPr lang="en-US" altLang="zh-CN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E57A736-A0D6-3A49-8C73-9572C013B8C8}"/>
              </a:ext>
            </a:extLst>
          </p:cNvPr>
          <p:cNvSpPr txBox="1"/>
          <p:nvPr/>
        </p:nvSpPr>
        <p:spPr>
          <a:xfrm>
            <a:off x="6750917" y="5299198"/>
            <a:ext cx="1709515" cy="1082130"/>
          </a:xfrm>
          <a:prstGeom prst="rect">
            <a:avLst/>
          </a:prstGeom>
          <a:solidFill>
            <a:srgbClr val="FFC000">
              <a:alpha val="34000"/>
            </a:srgbClr>
          </a:solidFill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A005E8F8-033C-A247-BB5A-DBE36FEC63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8264" y="5105528"/>
            <a:ext cx="1439515" cy="1469469"/>
          </a:xfrm>
          <a:prstGeom prst="irregularSeal1">
            <a:avLst/>
          </a:prstGeom>
          <a:solidFill>
            <a:schemeClr val="accent1">
              <a:alpha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ctr" eaLnBrk="0" hangingPunct="0"/>
            <a:r>
              <a:rPr kumimoji="1" lang="zh-CN" altLang="en-US" sz="2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？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47108" name="Text Box 2"/>
          <p:cNvSpPr txBox="1">
            <a:spLocks noChangeArrowheads="1"/>
          </p:cNvSpPr>
          <p:nvPr/>
        </p:nvSpPr>
        <p:spPr bwMode="auto">
          <a:xfrm>
            <a:off x="2794000" y="188913"/>
            <a:ext cx="2786063" cy="641350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索引结构</a:t>
            </a:r>
          </a:p>
        </p:txBody>
      </p:sp>
      <p:sp>
        <p:nvSpPr>
          <p:cNvPr id="280579" name="Rectangle 3"/>
          <p:cNvSpPr>
            <a:spLocks noChangeArrowheads="1"/>
          </p:cNvSpPr>
          <p:nvPr/>
        </p:nvSpPr>
        <p:spPr bwMode="auto">
          <a:xfrm>
            <a:off x="174625" y="1353944"/>
            <a:ext cx="8737600" cy="48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索引结构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：类似于普通页表，把文件的每一个逻辑块所对应的物理块编号直接记录在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FCB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中，称为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I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结点（</a:t>
            </a:r>
            <a:r>
              <a:rPr kumimoji="1" lang="en-US" altLang="zh-CN" sz="2800" b="1" dirty="0" err="1">
                <a:latin typeface="Times New Roman" pitchFamily="18" charset="0"/>
                <a:ea typeface="宋体" pitchFamily="2" charset="-122"/>
              </a:rPr>
              <a:t>inode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index-node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，索引结点）。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特点：</a:t>
            </a:r>
          </a:p>
          <a:p>
            <a:pPr marL="850900" lvl="1" indent="-371475">
              <a:lnSpc>
                <a:spcPct val="125000"/>
              </a:lnSpc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每一个文件都有一个索引结点；</a:t>
            </a:r>
          </a:p>
          <a:p>
            <a:pPr marL="850900" lvl="1" indent="-371475">
              <a:lnSpc>
                <a:spcPct val="125000"/>
              </a:lnSpc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直接实现逻辑块与物理块的映射；</a:t>
            </a:r>
          </a:p>
          <a:p>
            <a:pPr marL="850900" lvl="1" indent="-371475">
              <a:lnSpc>
                <a:spcPct val="125000"/>
              </a:lnSpc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只需把那些正被使用的文件的索引结点装入内存即可，不必像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FAT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表那样必须全部装入。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48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0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0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0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0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0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0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80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80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0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0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579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48132" name="Text Box 4"/>
          <p:cNvSpPr txBox="1">
            <a:spLocks noChangeArrowheads="1"/>
          </p:cNvSpPr>
          <p:nvPr/>
        </p:nvSpPr>
        <p:spPr bwMode="auto">
          <a:xfrm>
            <a:off x="411163" y="6453336"/>
            <a:ext cx="7140575" cy="336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1600" b="1">
                <a:latin typeface="Times New Roman" pitchFamily="18" charset="0"/>
                <a:ea typeface="宋体" pitchFamily="2" charset="-122"/>
              </a:rPr>
              <a:t>（本图摘自</a:t>
            </a:r>
            <a:r>
              <a:rPr kumimoji="1" lang="en-US" altLang="zh-CN" sz="1600" b="1">
                <a:latin typeface="Times New Roman" pitchFamily="18" charset="0"/>
                <a:ea typeface="宋体" pitchFamily="2" charset="-122"/>
              </a:rPr>
              <a:t>Silberschatz, Galvin and  Gagne</a:t>
            </a:r>
            <a:r>
              <a:rPr kumimoji="1" lang="zh-CN" altLang="en-US" sz="1600" b="1">
                <a:latin typeface="Times New Roman" pitchFamily="18" charset="0"/>
                <a:ea typeface="宋体" pitchFamily="2" charset="-122"/>
              </a:rPr>
              <a:t>： “</a:t>
            </a:r>
            <a:r>
              <a:rPr kumimoji="1" lang="en-US" altLang="zh-CN" sz="1600" b="1">
                <a:latin typeface="Times New Roman" pitchFamily="18" charset="0"/>
                <a:ea typeface="宋体" pitchFamily="2" charset="-122"/>
              </a:rPr>
              <a:t>Operating System Concepts” </a:t>
            </a:r>
            <a:r>
              <a:rPr kumimoji="1" lang="zh-CN" altLang="en-US" sz="1600" b="1">
                <a:latin typeface="Times New Roman" pitchFamily="18" charset="0"/>
                <a:ea typeface="宋体" pitchFamily="2" charset="-122"/>
              </a:rPr>
              <a:t>）</a:t>
            </a:r>
          </a:p>
        </p:txBody>
      </p:sp>
      <p:pic>
        <p:nvPicPr>
          <p:cNvPr id="4813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2" t="871" r="4906" b="581"/>
          <a:stretch>
            <a:fillRect/>
          </a:stretch>
        </p:blipFill>
        <p:spPr bwMode="auto">
          <a:xfrm>
            <a:off x="511175" y="349250"/>
            <a:ext cx="6840538" cy="5980113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8134" name="Line 6"/>
          <p:cNvSpPr>
            <a:spLocks noChangeShapeType="1"/>
          </p:cNvSpPr>
          <p:nvPr/>
        </p:nvSpPr>
        <p:spPr bwMode="auto">
          <a:xfrm>
            <a:off x="5341938" y="2771775"/>
            <a:ext cx="0" cy="22653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48135" name="Text Box 7"/>
          <p:cNvSpPr txBox="1">
            <a:spLocks noChangeArrowheads="1"/>
          </p:cNvSpPr>
          <p:nvPr/>
        </p:nvSpPr>
        <p:spPr bwMode="auto">
          <a:xfrm>
            <a:off x="4941888" y="2797175"/>
            <a:ext cx="336550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72000"/>
              </a:lnSpc>
            </a:pPr>
            <a:r>
              <a:rPr kumimoji="1" lang="en-US" altLang="zh-CN" sz="2400" b="1">
                <a:latin typeface="Times New Roman" pitchFamily="18" charset="0"/>
                <a:ea typeface="宋体" pitchFamily="2" charset="-122"/>
              </a:rPr>
              <a:t>0</a:t>
            </a:r>
            <a:br>
              <a:rPr kumimoji="1" lang="en-US" altLang="zh-CN" sz="2400" b="1">
                <a:latin typeface="Times New Roman" pitchFamily="18" charset="0"/>
                <a:ea typeface="宋体" pitchFamily="2" charset="-122"/>
              </a:rPr>
            </a:br>
            <a:r>
              <a:rPr kumimoji="1" lang="en-US" altLang="zh-CN" sz="2400" b="1">
                <a:latin typeface="Times New Roman" pitchFamily="18" charset="0"/>
                <a:ea typeface="宋体" pitchFamily="2" charset="-122"/>
              </a:rPr>
              <a:t>1</a:t>
            </a:r>
            <a:br>
              <a:rPr kumimoji="1" lang="en-US" altLang="zh-CN" sz="2400" b="1">
                <a:latin typeface="Times New Roman" pitchFamily="18" charset="0"/>
                <a:ea typeface="宋体" pitchFamily="2" charset="-122"/>
              </a:rPr>
            </a:br>
            <a:r>
              <a:rPr kumimoji="1" lang="en-US" altLang="zh-CN" sz="2400" b="1">
                <a:latin typeface="Times New Roman" pitchFamily="18" charset="0"/>
                <a:ea typeface="宋体" pitchFamily="2" charset="-122"/>
              </a:rPr>
              <a:t>2</a:t>
            </a:r>
            <a:br>
              <a:rPr kumimoji="1" lang="en-US" altLang="zh-CN" sz="2400" b="1">
                <a:latin typeface="Times New Roman" pitchFamily="18" charset="0"/>
                <a:ea typeface="宋体" pitchFamily="2" charset="-122"/>
              </a:rPr>
            </a:br>
            <a:r>
              <a:rPr kumimoji="1" lang="en-US" altLang="zh-CN" sz="2400" b="1">
                <a:latin typeface="Times New Roman" pitchFamily="18" charset="0"/>
                <a:ea typeface="宋体" pitchFamily="2" charset="-122"/>
              </a:rPr>
              <a:t>3</a:t>
            </a:r>
            <a:br>
              <a:rPr kumimoji="1" lang="en-US" altLang="zh-CN" sz="2400" b="1">
                <a:latin typeface="Times New Roman" pitchFamily="18" charset="0"/>
                <a:ea typeface="宋体" pitchFamily="2" charset="-122"/>
              </a:rPr>
            </a:br>
            <a:r>
              <a:rPr kumimoji="1" lang="en-US" altLang="zh-CN" sz="2400" b="1">
                <a:latin typeface="Times New Roman" pitchFamily="18" charset="0"/>
                <a:ea typeface="宋体" pitchFamily="2" charset="-122"/>
              </a:rPr>
              <a:t>4</a:t>
            </a: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5748341" y="3279775"/>
            <a:ext cx="3395664" cy="1816100"/>
            <a:chOff x="3621" y="2066"/>
            <a:chExt cx="2139" cy="1144"/>
          </a:xfrm>
        </p:grpSpPr>
        <p:sp>
          <p:nvSpPr>
            <p:cNvPr id="48137" name="Line 12"/>
            <p:cNvSpPr>
              <a:spLocks noChangeShapeType="1"/>
            </p:cNvSpPr>
            <p:nvPr/>
          </p:nvSpPr>
          <p:spPr bwMode="auto">
            <a:xfrm flipH="1">
              <a:off x="3621" y="2650"/>
              <a:ext cx="1136" cy="366"/>
            </a:xfrm>
            <a:prstGeom prst="line">
              <a:avLst/>
            </a:prstGeom>
            <a:noFill/>
            <a:ln w="28575">
              <a:solidFill>
                <a:srgbClr val="800000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endParaRPr lang="zh-CN" altLang="en-US"/>
            </a:p>
          </p:txBody>
        </p:sp>
        <p:sp>
          <p:nvSpPr>
            <p:cNvPr id="48138" name="Text Box 13"/>
            <p:cNvSpPr txBox="1">
              <a:spLocks noChangeArrowheads="1"/>
            </p:cNvSpPr>
            <p:nvPr/>
          </p:nvSpPr>
          <p:spPr bwMode="auto">
            <a:xfrm>
              <a:off x="4694" y="2066"/>
              <a:ext cx="1066" cy="1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just"/>
              <a:r>
                <a:rPr kumimoji="1" lang="zh-CN" altLang="en-US" sz="28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若文件太大，可指向另一地址映射表</a:t>
              </a:r>
            </a:p>
          </p:txBody>
        </p:sp>
      </p:grp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49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66593" name="Text Box 33"/>
          <p:cNvSpPr txBox="1">
            <a:spLocks noChangeArrowheads="1"/>
          </p:cNvSpPr>
          <p:nvPr/>
        </p:nvSpPr>
        <p:spPr bwMode="auto">
          <a:xfrm>
            <a:off x="503238" y="1700808"/>
            <a:ext cx="8172450" cy="359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>
              <a:lnSpc>
                <a:spcPct val="130000"/>
              </a:lnSpc>
              <a:spcBef>
                <a:spcPct val="40000"/>
              </a:spcBef>
              <a:spcAft>
                <a:spcPct val="20000"/>
              </a:spcAft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为解决这些问题，人们提出“</a:t>
            </a:r>
            <a:r>
              <a:rPr kumimoji="1" lang="zh-CN" altLang="en-US" sz="3200" b="1" dirty="0">
                <a:latin typeface="微软雅黑" pitchFamily="34" charset="-122"/>
                <a:ea typeface="微软雅黑" pitchFamily="34" charset="-122"/>
              </a:rPr>
              <a:t>文件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”的概念，把信息组织成文件的形式，用文件作为信息</a:t>
            </a:r>
            <a:r>
              <a:rPr kumimoji="1" lang="zh-CN" altLang="en-US" sz="3200" b="1" dirty="0">
                <a:latin typeface="微软雅黑" pitchFamily="34" charset="-122"/>
                <a:ea typeface="微软雅黑" pitchFamily="34" charset="-122"/>
              </a:rPr>
              <a:t>存储和访问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的基本单位。</a:t>
            </a:r>
          </a:p>
          <a:p>
            <a:pPr algn="just">
              <a:spcBef>
                <a:spcPct val="10000"/>
              </a:spcBef>
              <a:buClr>
                <a:srgbClr val="FFFF66"/>
              </a:buClr>
              <a:buFont typeface="Wingdings" pitchFamily="2" charset="2"/>
              <a:buNone/>
            </a:pPr>
            <a:endParaRPr kumimoji="1" lang="zh-CN" altLang="en-US" sz="1200" b="1" dirty="0">
              <a:latin typeface="Times New Roman" pitchFamily="18" charset="0"/>
              <a:ea typeface="宋体" pitchFamily="2" charset="-122"/>
            </a:endParaRPr>
          </a:p>
          <a:p>
            <a:pPr algn="just">
              <a:lnSpc>
                <a:spcPct val="130000"/>
              </a:lnSpc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在一个操作系统当中，负责处理文件相关事宜的部分，就称为</a:t>
            </a:r>
            <a:r>
              <a:rPr kumimoji="1" lang="zh-CN" altLang="en-US" sz="3200" b="1" dirty="0">
                <a:latin typeface="微软雅黑" pitchFamily="34" charset="-122"/>
                <a:ea typeface="微软雅黑" pitchFamily="34" charset="-122"/>
              </a:rPr>
              <a:t>文件系统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5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6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49156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41300"/>
            <a:ext cx="8458200" cy="676275"/>
          </a:xfrm>
          <a:noFill/>
        </p:spPr>
        <p:txBody>
          <a:bodyPr anchor="b"/>
          <a:lstStyle/>
          <a:p>
            <a:pPr algn="ctr" eaLnBrk="1" fontAlgn="ctr" hangingPunct="1"/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3.3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目录的实现</a:t>
            </a:r>
          </a:p>
        </p:txBody>
      </p:sp>
      <p:sp>
        <p:nvSpPr>
          <p:cNvPr id="49157" name="Rectangle 4"/>
          <p:cNvSpPr>
            <a:spLocks noChangeArrowheads="1"/>
          </p:cNvSpPr>
          <p:nvPr/>
        </p:nvSpPr>
        <p:spPr bwMode="auto">
          <a:xfrm>
            <a:off x="755650" y="1072821"/>
            <a:ext cx="7804150" cy="5164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lnSpc>
                <a:spcPct val="130000"/>
              </a:lnSpc>
              <a:spcBef>
                <a:spcPct val="10000"/>
              </a:spcBef>
              <a:buClr>
                <a:schemeClr val="tx1"/>
              </a:buClr>
              <a:buFont typeface="Wingdings" pitchFamily="2" charset="2"/>
              <a:buNone/>
            </a:pPr>
            <a:r>
              <a:rPr kumimoji="1" lang="zh-CN" altLang="en-US" sz="3200" b="1" dirty="0">
                <a:latin typeface="微软雅黑" pitchFamily="34" charset="-122"/>
                <a:ea typeface="微软雅黑" pitchFamily="34" charset="-122"/>
              </a:rPr>
              <a:t>目录的主要功能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：根据用户给出的</a:t>
            </a:r>
            <a:r>
              <a:rPr kumimoji="1" lang="en-US" altLang="zh-CN" sz="3200" b="1" dirty="0">
                <a:latin typeface="Times New Roman" pitchFamily="18" charset="0"/>
                <a:ea typeface="宋体" pitchFamily="2" charset="-122"/>
              </a:rPr>
              <a:t>ASCII</a:t>
            </a:r>
          </a:p>
          <a:p>
            <a:pPr marL="288925" indent="-288925" algn="just">
              <a:lnSpc>
                <a:spcPct val="130000"/>
              </a:lnSpc>
              <a:spcBef>
                <a:spcPct val="10000"/>
              </a:spcBef>
              <a:buClr>
                <a:schemeClr val="tx1"/>
              </a:buClr>
              <a:buFont typeface="Wingdings" pitchFamily="2" charset="2"/>
              <a:buNone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形式的文件名（路径名），迅速地定位到</a:t>
            </a:r>
          </a:p>
          <a:p>
            <a:pPr marL="288925" indent="-288925">
              <a:lnSpc>
                <a:spcPct val="130000"/>
              </a:lnSpc>
              <a:spcBef>
                <a:spcPct val="10000"/>
              </a:spcBef>
              <a:buClr>
                <a:schemeClr val="tx1"/>
              </a:buClr>
              <a:buFont typeface="Wingdings" pitchFamily="2" charset="2"/>
              <a:buNone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相应的文件控制块。目录的实现需解决以</a:t>
            </a:r>
          </a:p>
          <a:p>
            <a:pPr marL="288925" indent="-288925">
              <a:lnSpc>
                <a:spcPct val="130000"/>
              </a:lnSpc>
              <a:spcBef>
                <a:spcPct val="10000"/>
              </a:spcBef>
              <a:buClr>
                <a:schemeClr val="tx1"/>
              </a:buClr>
              <a:buFont typeface="Wingdings" pitchFamily="2" charset="2"/>
              <a:buNone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下三个问题：</a:t>
            </a:r>
          </a:p>
          <a:p>
            <a:pPr marL="288925" indent="-288925" algn="ctr">
              <a:spcBef>
                <a:spcPct val="6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目录项的内容</a:t>
            </a:r>
          </a:p>
          <a:p>
            <a:pPr marL="288925" indent="-288925" algn="ctr">
              <a:spcBef>
                <a:spcPct val="6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长文件名问题</a:t>
            </a:r>
          </a:p>
          <a:p>
            <a:pPr marL="288925" indent="-288925" algn="ctr">
              <a:spcBef>
                <a:spcPct val="6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目录搜索方法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50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1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1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1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91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91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1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50180" name="Text Box 4"/>
          <p:cNvSpPr txBox="1">
            <a:spLocks noChangeArrowheads="1"/>
          </p:cNvSpPr>
          <p:nvPr/>
        </p:nvSpPr>
        <p:spPr bwMode="auto">
          <a:xfrm>
            <a:off x="2874962" y="1312863"/>
            <a:ext cx="3497237" cy="646331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目录项的内容</a:t>
            </a:r>
          </a:p>
        </p:txBody>
      </p:sp>
      <p:sp>
        <p:nvSpPr>
          <p:cNvPr id="272389" name="Rectangle 5"/>
          <p:cNvSpPr>
            <a:spLocks noChangeArrowheads="1"/>
          </p:cNvSpPr>
          <p:nvPr/>
        </p:nvSpPr>
        <p:spPr bwMode="auto">
          <a:xfrm>
            <a:off x="369888" y="2349500"/>
            <a:ext cx="8542337" cy="3927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不同的系统采用不同的实现方法，一般分为两类：</a:t>
            </a:r>
          </a:p>
          <a:p>
            <a:pPr marL="850900" lvl="1" indent="-37147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直接法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：目录项＝文件名＋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FCB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（属性信息、在外存上的存放位置）。如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MS-DOS/Windows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850900" lvl="1" indent="-37147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F"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间接法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：目录项＝文件名＋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FCB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的地址（索引号）。如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Unix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（</a:t>
            </a:r>
            <a:r>
              <a:rPr kumimoji="1" lang="en-US" altLang="zh-CN" sz="2800" b="1" dirty="0" err="1">
                <a:latin typeface="Times New Roman" pitchFamily="18" charset="0"/>
                <a:ea typeface="宋体" pitchFamily="2" charset="-122"/>
              </a:rPr>
              <a:t>inode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）；</a:t>
            </a:r>
          </a:p>
          <a:p>
            <a:pPr marL="288925" indent="-288925" algn="just">
              <a:lnSpc>
                <a:spcPct val="12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不管是何种方法，给定一个文件名，即可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返回相应的</a:t>
            </a:r>
            <a:r>
              <a:rPr kumimoji="1" lang="en-US" altLang="zh-CN" sz="28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FCB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51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23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23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graphicFrame>
        <p:nvGraphicFramePr>
          <p:cNvPr id="273532" name="Group 124"/>
          <p:cNvGraphicFramePr>
            <a:graphicFrameLocks noGrp="1"/>
          </p:cNvGraphicFramePr>
          <p:nvPr/>
        </p:nvGraphicFramePr>
        <p:xfrm>
          <a:off x="539750" y="2070100"/>
          <a:ext cx="2859088" cy="3581402"/>
        </p:xfrm>
        <a:graphic>
          <a:graphicData uri="http://schemas.openxmlformats.org/drawingml/2006/table">
            <a:tbl>
              <a:tblPr/>
              <a:tblGrid>
                <a:gridCol w="14303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5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文件名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FCB</a:t>
                      </a:r>
                    </a:p>
                  </a:txBody>
                  <a:tcPr anchor="ctr" anchorCtr="1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5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Games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FCB1</a:t>
                      </a:r>
                    </a:p>
                  </a:txBody>
                  <a:tcPr anchor="ctr" anchorCtr="1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Mail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FCB2</a:t>
                      </a:r>
                    </a:p>
                  </a:txBody>
                  <a:tcPr anchor="ctr" anchorCtr="1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5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News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FCB3</a:t>
                      </a:r>
                    </a:p>
                  </a:txBody>
                  <a:tcPr anchor="ctr" anchorCtr="1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5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Work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FCB4</a:t>
                      </a:r>
                    </a:p>
                  </a:txBody>
                  <a:tcPr anchor="ctr" anchorCtr="1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73506" name="Group 98"/>
          <p:cNvGraphicFramePr>
            <a:graphicFrameLocks noGrp="1"/>
          </p:cNvGraphicFramePr>
          <p:nvPr/>
        </p:nvGraphicFramePr>
        <p:xfrm>
          <a:off x="4092575" y="2079625"/>
          <a:ext cx="2963863" cy="3581402"/>
        </p:xfrm>
        <a:graphic>
          <a:graphicData uri="http://schemas.openxmlformats.org/drawingml/2006/table">
            <a:tbl>
              <a:tblPr/>
              <a:tblGrid>
                <a:gridCol w="1266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7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5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文件名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FCB</a:t>
                      </a: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索引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5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Games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Mail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5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News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5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Work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1244" name="Rectangle 44"/>
          <p:cNvSpPr>
            <a:spLocks noChangeArrowheads="1"/>
          </p:cNvSpPr>
          <p:nvPr/>
        </p:nvSpPr>
        <p:spPr bwMode="auto">
          <a:xfrm>
            <a:off x="7762875" y="2887663"/>
            <a:ext cx="1073150" cy="51911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 eaLnBrk="0" hangingPunct="0"/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FCB1</a:t>
            </a:r>
          </a:p>
        </p:txBody>
      </p:sp>
      <p:sp>
        <p:nvSpPr>
          <p:cNvPr id="51245" name="Rectangle 45"/>
          <p:cNvSpPr>
            <a:spLocks noChangeArrowheads="1"/>
          </p:cNvSpPr>
          <p:nvPr/>
        </p:nvSpPr>
        <p:spPr bwMode="auto">
          <a:xfrm>
            <a:off x="7762875" y="3609975"/>
            <a:ext cx="1073150" cy="519113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 eaLnBrk="0" hangingPunct="0"/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FCB2</a:t>
            </a:r>
          </a:p>
        </p:txBody>
      </p:sp>
      <p:sp>
        <p:nvSpPr>
          <p:cNvPr id="51246" name="Rectangle 46"/>
          <p:cNvSpPr>
            <a:spLocks noChangeArrowheads="1"/>
          </p:cNvSpPr>
          <p:nvPr/>
        </p:nvSpPr>
        <p:spPr bwMode="auto">
          <a:xfrm>
            <a:off x="7762875" y="4332288"/>
            <a:ext cx="1073150" cy="51911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 eaLnBrk="0" hangingPunct="0"/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FCB3</a:t>
            </a:r>
          </a:p>
        </p:txBody>
      </p:sp>
      <p:sp>
        <p:nvSpPr>
          <p:cNvPr id="51247" name="Rectangle 47"/>
          <p:cNvSpPr>
            <a:spLocks noChangeArrowheads="1"/>
          </p:cNvSpPr>
          <p:nvPr/>
        </p:nvSpPr>
        <p:spPr bwMode="auto">
          <a:xfrm>
            <a:off x="7762875" y="5056188"/>
            <a:ext cx="1073150" cy="51911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 eaLnBrk="0" hangingPunct="0"/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FCB4</a:t>
            </a:r>
          </a:p>
        </p:txBody>
      </p:sp>
      <p:sp>
        <p:nvSpPr>
          <p:cNvPr id="51248" name="Line 48"/>
          <p:cNvSpPr>
            <a:spLocks noChangeShapeType="1"/>
          </p:cNvSpPr>
          <p:nvPr/>
        </p:nvSpPr>
        <p:spPr bwMode="auto">
          <a:xfrm>
            <a:off x="6510338" y="3143250"/>
            <a:ext cx="124301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51249" name="Line 49"/>
          <p:cNvSpPr>
            <a:spLocks noChangeShapeType="1"/>
          </p:cNvSpPr>
          <p:nvPr/>
        </p:nvSpPr>
        <p:spPr bwMode="auto">
          <a:xfrm>
            <a:off x="6510338" y="3862388"/>
            <a:ext cx="124301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51250" name="Line 50"/>
          <p:cNvSpPr>
            <a:spLocks noChangeShapeType="1"/>
          </p:cNvSpPr>
          <p:nvPr/>
        </p:nvSpPr>
        <p:spPr bwMode="auto">
          <a:xfrm>
            <a:off x="6510338" y="4581525"/>
            <a:ext cx="124301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51251" name="Line 51"/>
          <p:cNvSpPr>
            <a:spLocks noChangeShapeType="1"/>
          </p:cNvSpPr>
          <p:nvPr/>
        </p:nvSpPr>
        <p:spPr bwMode="auto">
          <a:xfrm>
            <a:off x="6510338" y="5314950"/>
            <a:ext cx="124301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51252" name="Text Box 52"/>
          <p:cNvSpPr txBox="1">
            <a:spLocks noChangeArrowheads="1"/>
          </p:cNvSpPr>
          <p:nvPr/>
        </p:nvSpPr>
        <p:spPr bwMode="auto">
          <a:xfrm>
            <a:off x="1271588" y="1306513"/>
            <a:ext cx="1255712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solidFill>
                  <a:srgbClr val="800000"/>
                </a:solidFill>
                <a:latin typeface="微软雅黑" pitchFamily="34" charset="-122"/>
                <a:ea typeface="微软雅黑" pitchFamily="34" charset="-122"/>
              </a:rPr>
              <a:t>直接法</a:t>
            </a:r>
          </a:p>
        </p:txBody>
      </p:sp>
      <p:sp>
        <p:nvSpPr>
          <p:cNvPr id="51253" name="Text Box 53"/>
          <p:cNvSpPr txBox="1">
            <a:spLocks noChangeArrowheads="1"/>
          </p:cNvSpPr>
          <p:nvPr/>
        </p:nvSpPr>
        <p:spPr bwMode="auto">
          <a:xfrm>
            <a:off x="4759325" y="1306513"/>
            <a:ext cx="12557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solidFill>
                  <a:srgbClr val="800000"/>
                </a:solidFill>
                <a:latin typeface="微软雅黑" pitchFamily="34" charset="-122"/>
                <a:ea typeface="微软雅黑" pitchFamily="34" charset="-122"/>
              </a:rPr>
              <a:t>间接法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52</a:t>
            </a:fld>
            <a:endParaRPr lang="en-US" altLang="zh-CN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pic>
        <p:nvPicPr>
          <p:cNvPr id="52228" name="Picture 4" descr="6-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13" y="1771303"/>
            <a:ext cx="8509000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29" name="Rectangle 5"/>
          <p:cNvSpPr>
            <a:spLocks noChangeArrowheads="1"/>
          </p:cNvSpPr>
          <p:nvPr/>
        </p:nvSpPr>
        <p:spPr bwMode="auto">
          <a:xfrm>
            <a:off x="387350" y="4439629"/>
            <a:ext cx="8283575" cy="1988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lnSpc>
                <a:spcPct val="110000"/>
              </a:lnSpc>
              <a:spcBef>
                <a:spcPct val="50000"/>
              </a:spcBef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每个目录项大小为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32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字节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，包括：文件名（</a:t>
            </a:r>
            <a:r>
              <a:rPr kumimoji="1" lang="en-US" altLang="zh-CN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8+3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个</a:t>
            </a:r>
          </a:p>
          <a:p>
            <a:pPr marL="288925" indent="-288925" algn="just">
              <a:lnSpc>
                <a:spcPct val="110000"/>
              </a:lnSpc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字符，不区分大小写）、属性（只读文件、存档</a:t>
            </a:r>
          </a:p>
          <a:p>
            <a:pPr marL="288925" indent="-288925" algn="just">
              <a:lnSpc>
                <a:spcPct val="110000"/>
              </a:lnSpc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文件、隐藏文件、系统文件）、创建日期和时间、</a:t>
            </a:r>
          </a:p>
          <a:p>
            <a:pPr marL="288925" indent="-288925" algn="just">
              <a:lnSpc>
                <a:spcPct val="110000"/>
              </a:lnSpc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起始物理块编号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、文件长度。</a:t>
            </a:r>
          </a:p>
        </p:txBody>
      </p:sp>
      <p:sp>
        <p:nvSpPr>
          <p:cNvPr id="52230" name="Text Box 6"/>
          <p:cNvSpPr txBox="1">
            <a:spLocks noChangeArrowheads="1"/>
          </p:cNvSpPr>
          <p:nvPr/>
        </p:nvSpPr>
        <p:spPr bwMode="auto">
          <a:xfrm>
            <a:off x="3500438" y="980728"/>
            <a:ext cx="186365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zh-CN" altLang="en-US" sz="4000" b="1" dirty="0">
                <a:latin typeface="Times New Roman" pitchFamily="18" charset="0"/>
                <a:ea typeface="隶书" pitchFamily="49" charset="-122"/>
              </a:rPr>
              <a:t>直接法</a:t>
            </a:r>
            <a:r>
              <a:rPr lang="zh-CN" altLang="en-US" sz="4000" b="1" dirty="0">
                <a:latin typeface="Times New Roman" pitchFamily="18" charset="0"/>
                <a:ea typeface="宋体" pitchFamily="2" charset="-122"/>
              </a:rPr>
              <a:t> 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53</a:t>
            </a:fld>
            <a:endParaRPr lang="en-US" altLang="zh-CN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53252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88640"/>
            <a:ext cx="8458200" cy="676275"/>
          </a:xfrm>
          <a:noFill/>
        </p:spPr>
        <p:txBody>
          <a:bodyPr anchor="b"/>
          <a:lstStyle/>
          <a:p>
            <a:pPr algn="ctr" eaLnBrk="1" fontAlgn="ctr" hangingPunct="1"/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3.4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系统调用的实现</a:t>
            </a:r>
          </a:p>
        </p:txBody>
      </p:sp>
      <p:sp>
        <p:nvSpPr>
          <p:cNvPr id="53253" name="Text Box 4"/>
          <p:cNvSpPr txBox="1">
            <a:spLocks noChangeArrowheads="1"/>
          </p:cNvSpPr>
          <p:nvPr/>
        </p:nvSpPr>
        <p:spPr bwMode="auto">
          <a:xfrm>
            <a:off x="973999" y="2132856"/>
            <a:ext cx="7119801" cy="2480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kumimoji="1" lang="zh-CN" altLang="en-US" sz="36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在文件系统的内部，是如何来实现</a:t>
            </a:r>
            <a:r>
              <a:rPr kumimoji="1" lang="en-US" altLang="zh-CN" sz="36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open</a:t>
            </a:r>
            <a:r>
              <a:rPr kumimoji="1" lang="zh-CN" altLang="en-US" sz="36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、</a:t>
            </a:r>
            <a:r>
              <a:rPr kumimoji="1" lang="en-US" altLang="zh-CN" sz="36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close</a:t>
            </a:r>
            <a:r>
              <a:rPr kumimoji="1" lang="zh-CN" altLang="en-US" sz="36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、</a:t>
            </a:r>
            <a:r>
              <a:rPr kumimoji="1" lang="en-US" altLang="zh-CN" sz="36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read</a:t>
            </a:r>
            <a:r>
              <a:rPr kumimoji="1" lang="zh-CN" altLang="en-US" sz="36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、</a:t>
            </a:r>
            <a:r>
              <a:rPr kumimoji="1" lang="en-US" altLang="zh-CN" sz="36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write</a:t>
            </a:r>
            <a:r>
              <a:rPr kumimoji="1" lang="zh-CN" altLang="en-US" sz="36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等各种系统调用函数的？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54</a:t>
            </a:fld>
            <a:endParaRPr lang="en-US" altLang="zh-CN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54276" name="Text Box 4"/>
          <p:cNvSpPr txBox="1">
            <a:spLocks noChangeArrowheads="1"/>
          </p:cNvSpPr>
          <p:nvPr/>
        </p:nvSpPr>
        <p:spPr bwMode="auto">
          <a:xfrm>
            <a:off x="3289300" y="206375"/>
            <a:ext cx="2578844" cy="641350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数据结构</a:t>
            </a:r>
          </a:p>
        </p:txBody>
      </p:sp>
      <p:sp>
        <p:nvSpPr>
          <p:cNvPr id="54277" name="Rectangle 5"/>
          <p:cNvSpPr>
            <a:spLocks noChangeArrowheads="1"/>
          </p:cNvSpPr>
          <p:nvPr/>
        </p:nvSpPr>
        <p:spPr bwMode="auto">
          <a:xfrm>
            <a:off x="369888" y="1052513"/>
            <a:ext cx="8367712" cy="530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288925" indent="-288925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位于外存上的数据结构</a:t>
            </a:r>
            <a:endParaRPr kumimoji="1" lang="zh-CN" altLang="en-US" sz="2800" b="1" dirty="0">
              <a:latin typeface="Times New Roman" pitchFamily="18" charset="0"/>
              <a:ea typeface="宋体" pitchFamily="2" charset="-122"/>
            </a:endParaRPr>
          </a:p>
          <a:p>
            <a:pPr marL="850900" lvl="1" indent="-371475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  <a:defRPr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目录结构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：用来组织文件，通过文件名来寻找其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FCB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850900" lvl="1" indent="-371475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  <a:defRPr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文件控制块</a:t>
            </a:r>
            <a:r>
              <a:rPr kumimoji="1" lang="en-US" altLang="zh-CN" sz="2800" b="1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FCB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：记录了文件的各种属性信息和文件所在的物理块信息；</a:t>
            </a:r>
          </a:p>
          <a:p>
            <a:pPr marL="288925" indent="-288925" algn="just">
              <a:spcBef>
                <a:spcPct val="40000"/>
              </a:spcBef>
              <a:buClr>
                <a:schemeClr val="tx1"/>
              </a:buClr>
              <a:buFont typeface="Wingdings" pitchFamily="2" charset="2"/>
              <a:buChar char=""/>
              <a:defRPr/>
            </a:pP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位于内存中的数据结构</a:t>
            </a:r>
            <a:endParaRPr kumimoji="1" lang="zh-CN" altLang="en-US" sz="2800" b="1" dirty="0">
              <a:latin typeface="Times New Roman" pitchFamily="18" charset="0"/>
              <a:ea typeface="宋体" pitchFamily="2" charset="-122"/>
            </a:endParaRPr>
          </a:p>
          <a:p>
            <a:pPr marL="850900" lvl="1" indent="-371475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  <a:defRPr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系统内打开文件表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：记录了</a:t>
            </a:r>
            <a:r>
              <a:rPr kumimoji="1"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pitchFamily="2" charset="-122"/>
              </a:rPr>
              <a:t>系统中已打开文件的</a:t>
            </a:r>
            <a:r>
              <a:rPr kumimoji="1"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pitchFamily="2" charset="-122"/>
              </a:rPr>
              <a:t>FCB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和</a:t>
            </a:r>
            <a:r>
              <a:rPr kumimoji="1"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pitchFamily="2" charset="-122"/>
              </a:rPr>
              <a:t>共享计数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等信息；</a:t>
            </a:r>
          </a:p>
          <a:p>
            <a:pPr marL="850900" lvl="1" indent="-371475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F"/>
              <a:defRPr/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进程内打开文件表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：在进程内部打开的文件所组成的一个表格，包括</a:t>
            </a:r>
            <a:r>
              <a:rPr kumimoji="1"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pitchFamily="2" charset="-122"/>
              </a:rPr>
              <a:t>打开方式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、</a:t>
            </a:r>
            <a:r>
              <a:rPr kumimoji="1"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pitchFamily="2" charset="-122"/>
              </a:rPr>
              <a:t>读写指针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、</a:t>
            </a:r>
            <a:r>
              <a:rPr kumimoji="1"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pitchFamily="2" charset="-122"/>
              </a:rPr>
              <a:t>该文件在系统打开文件表中的索引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55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42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42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2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2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2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42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graphicFrame>
        <p:nvGraphicFramePr>
          <p:cNvPr id="286870" name="Group 150"/>
          <p:cNvGraphicFramePr>
            <a:graphicFrameLocks noGrp="1"/>
          </p:cNvGraphicFramePr>
          <p:nvPr/>
        </p:nvGraphicFramePr>
        <p:xfrm>
          <a:off x="255588" y="995363"/>
          <a:ext cx="4732337" cy="2362200"/>
        </p:xfrm>
        <a:graphic>
          <a:graphicData uri="http://schemas.openxmlformats.org/drawingml/2006/table">
            <a:tbl>
              <a:tblPr/>
              <a:tblGrid>
                <a:gridCol w="15097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2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00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打开方式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读写指针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系统表指针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322" name="Text Box 26"/>
          <p:cNvSpPr txBox="1">
            <a:spLocks noChangeArrowheads="1"/>
          </p:cNvSpPr>
          <p:nvPr/>
        </p:nvSpPr>
        <p:spPr bwMode="auto">
          <a:xfrm>
            <a:off x="827088" y="389608"/>
            <a:ext cx="367290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进程</a:t>
            </a:r>
            <a:r>
              <a:rPr kumimoji="1" lang="en-US" altLang="zh-CN" sz="2800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P1</a:t>
            </a:r>
            <a:r>
              <a:rPr kumimoji="1" lang="zh-CN" altLang="en-US" sz="2800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的打开文件表</a:t>
            </a:r>
          </a:p>
        </p:txBody>
      </p:sp>
      <p:graphicFrame>
        <p:nvGraphicFramePr>
          <p:cNvPr id="286904" name="Group 184"/>
          <p:cNvGraphicFramePr>
            <a:graphicFrameLocks noGrp="1"/>
          </p:cNvGraphicFramePr>
          <p:nvPr/>
        </p:nvGraphicFramePr>
        <p:xfrm>
          <a:off x="250825" y="4076700"/>
          <a:ext cx="4732338" cy="2362200"/>
        </p:xfrm>
        <a:graphic>
          <a:graphicData uri="http://schemas.openxmlformats.org/drawingml/2006/table">
            <a:tbl>
              <a:tblPr/>
              <a:tblGrid>
                <a:gridCol w="15097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25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00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打开方式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读写指针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系统表指针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345" name="Text Box 49"/>
          <p:cNvSpPr txBox="1">
            <a:spLocks noChangeArrowheads="1"/>
          </p:cNvSpPr>
          <p:nvPr/>
        </p:nvSpPr>
        <p:spPr bwMode="auto">
          <a:xfrm>
            <a:off x="893763" y="3501008"/>
            <a:ext cx="3606229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进程</a:t>
            </a:r>
            <a:r>
              <a:rPr kumimoji="1" lang="en-US" altLang="zh-CN" sz="2800" b="1" dirty="0">
                <a:latin typeface="微软雅黑" pitchFamily="34" charset="-122"/>
                <a:ea typeface="微软雅黑" pitchFamily="34" charset="-122"/>
              </a:rPr>
              <a:t>P2</a:t>
            </a: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的打开文件表</a:t>
            </a:r>
          </a:p>
        </p:txBody>
      </p:sp>
      <p:graphicFrame>
        <p:nvGraphicFramePr>
          <p:cNvPr id="286926" name="Group 2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068551"/>
              </p:ext>
            </p:extLst>
          </p:nvPr>
        </p:nvGraphicFramePr>
        <p:xfrm>
          <a:off x="6013450" y="2651125"/>
          <a:ext cx="2962275" cy="2362200"/>
        </p:xfrm>
        <a:graphic>
          <a:graphicData uri="http://schemas.openxmlformats.org/drawingml/2006/table">
            <a:tbl>
              <a:tblPr/>
              <a:tblGrid>
                <a:gridCol w="15097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25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共享计数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FCB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oper Black" pitchFamily="18" charset="0"/>
                          <a:ea typeface="宋体" pitchFamily="2" charset="-122"/>
                        </a:rPr>
                        <a:t>2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363" name="Text Box 67"/>
          <p:cNvSpPr txBox="1">
            <a:spLocks noChangeArrowheads="1"/>
          </p:cNvSpPr>
          <p:nvPr/>
        </p:nvSpPr>
        <p:spPr bwMode="auto">
          <a:xfrm>
            <a:off x="5875338" y="2046288"/>
            <a:ext cx="30416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系统内打开文件表</a:t>
            </a:r>
          </a:p>
        </p:txBody>
      </p:sp>
      <p:sp>
        <p:nvSpPr>
          <p:cNvPr id="55364" name="Line 68"/>
          <p:cNvSpPr>
            <a:spLocks noChangeShapeType="1"/>
          </p:cNvSpPr>
          <p:nvPr/>
        </p:nvSpPr>
        <p:spPr bwMode="auto">
          <a:xfrm>
            <a:off x="4687888" y="2484067"/>
            <a:ext cx="6032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55365" name="Line 69"/>
          <p:cNvSpPr>
            <a:spLocks noChangeShapeType="1"/>
          </p:cNvSpPr>
          <p:nvPr/>
        </p:nvSpPr>
        <p:spPr bwMode="auto">
          <a:xfrm>
            <a:off x="4683125" y="5572496"/>
            <a:ext cx="6032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55366" name="Line 70"/>
          <p:cNvSpPr>
            <a:spLocks noChangeShapeType="1"/>
          </p:cNvSpPr>
          <p:nvPr/>
        </p:nvSpPr>
        <p:spPr bwMode="auto">
          <a:xfrm>
            <a:off x="5291138" y="2466975"/>
            <a:ext cx="1587" cy="31226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55367" name="Line 71"/>
          <p:cNvSpPr>
            <a:spLocks noChangeShapeType="1"/>
          </p:cNvSpPr>
          <p:nvPr/>
        </p:nvSpPr>
        <p:spPr bwMode="auto">
          <a:xfrm>
            <a:off x="5291138" y="4144963"/>
            <a:ext cx="72231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56</a:t>
            </a:fld>
            <a:endParaRPr lang="en-US" altLang="zh-CN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56324" name="Text Box 4"/>
          <p:cNvSpPr txBox="1">
            <a:spLocks noChangeArrowheads="1"/>
          </p:cNvSpPr>
          <p:nvPr/>
        </p:nvSpPr>
        <p:spPr bwMode="auto">
          <a:xfrm>
            <a:off x="3289300" y="188913"/>
            <a:ext cx="2576513" cy="641350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打开文件</a:t>
            </a:r>
          </a:p>
        </p:txBody>
      </p:sp>
      <p:sp>
        <p:nvSpPr>
          <p:cNvPr id="56325" name="Rectangle 5"/>
          <p:cNvSpPr>
            <a:spLocks noChangeArrowheads="1"/>
          </p:cNvSpPr>
          <p:nvPr/>
        </p:nvSpPr>
        <p:spPr bwMode="auto">
          <a:xfrm>
            <a:off x="369888" y="955781"/>
            <a:ext cx="8542337" cy="590073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 algn="just">
              <a:buClr>
                <a:srgbClr val="FFFF66"/>
              </a:buClr>
              <a:buFont typeface="Wingdings" pitchFamily="2" charset="2"/>
              <a:buNone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任何一个文件在使用前都必须先打开，打开文件的系</a:t>
            </a:r>
          </a:p>
          <a:p>
            <a:pPr marL="457200" indent="-457200" algn="just">
              <a:buClr>
                <a:srgbClr val="FFFF66"/>
              </a:buClr>
              <a:buFont typeface="Wingdings" pitchFamily="2" charset="2"/>
              <a:buNone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统调用为：</a:t>
            </a:r>
            <a:r>
              <a:rPr kumimoji="1" lang="en-US" altLang="zh-CN" sz="2800" b="1" dirty="0" err="1">
                <a:solidFill>
                  <a:srgbClr val="0000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fd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 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＝ 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open</a:t>
            </a:r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（文件路径名，打开方式）</a:t>
            </a:r>
          </a:p>
          <a:p>
            <a:pPr marL="457200" indent="-457200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AutoNum type="arabicPeriod"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根据文件路径名一层层的去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查找各级目录结构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，找到该文件所在的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目录项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457200" indent="-457200" algn="just">
              <a:spcBef>
                <a:spcPct val="10000"/>
              </a:spcBef>
              <a:buClr>
                <a:schemeClr val="tx1"/>
              </a:buClr>
              <a:buFont typeface="Wingdings" pitchFamily="2" charset="2"/>
              <a:buAutoNum type="arabicPeriod"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根据打开方式、共享说明等信息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检查访问合法性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457200" indent="-457200" algn="just">
              <a:spcBef>
                <a:spcPct val="10000"/>
              </a:spcBef>
              <a:buClr>
                <a:schemeClr val="tx1"/>
              </a:buClr>
              <a:buFont typeface="Wingdings" pitchFamily="2" charset="2"/>
              <a:buAutoNum type="arabicPeriod"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查找系统内打开文件表，看文件是否已经被其他进程打开，若是，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将文件的共享计数值加</a:t>
            </a:r>
            <a:r>
              <a:rPr kumimoji="1" lang="en-US" altLang="zh-CN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，转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S4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  <a:b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</a:b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若否，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将该文件的</a:t>
            </a:r>
            <a:r>
              <a:rPr kumimoji="1" lang="en-US" altLang="zh-CN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FCB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从外存读入内存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，保存在系统打开文件表的某个空表项中，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共享计数置为</a:t>
            </a:r>
            <a:r>
              <a:rPr kumimoji="1" lang="en-US" altLang="zh-CN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457200" indent="-457200" algn="just">
              <a:spcBef>
                <a:spcPct val="10000"/>
              </a:spcBef>
              <a:buClr>
                <a:schemeClr val="tx1"/>
              </a:buClr>
              <a:buFont typeface="Wingdings" pitchFamily="2" charset="2"/>
              <a:buAutoNum type="arabicPeriod"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在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进程打开文件表中增加一项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，填写访问方式、当前读写指针等，并指向系统打开文件表对应表项；</a:t>
            </a:r>
          </a:p>
          <a:p>
            <a:pPr marL="457200" indent="-457200" algn="just">
              <a:spcBef>
                <a:spcPct val="10000"/>
              </a:spcBef>
              <a:buClr>
                <a:schemeClr val="tx1"/>
              </a:buClr>
              <a:buFont typeface="Wingdings" pitchFamily="2" charset="2"/>
              <a:buAutoNum type="arabicPeriod"/>
              <a:defRPr/>
            </a:pP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返回一个指针给</a:t>
            </a:r>
            <a:r>
              <a:rPr kumimoji="1" lang="en-US" altLang="zh-CN" sz="2800" b="1" dirty="0" err="1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fd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，指向进程打开文件表中的相应表项，以后的文件操作均通过该指针来完成。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57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3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3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3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63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3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3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63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63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63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63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pic>
        <p:nvPicPr>
          <p:cNvPr id="57348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" y="1881188"/>
            <a:ext cx="8751888" cy="437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49" name="Text Box 5"/>
          <p:cNvSpPr txBox="1">
            <a:spLocks noChangeArrowheads="1"/>
          </p:cNvSpPr>
          <p:nvPr/>
        </p:nvSpPr>
        <p:spPr bwMode="auto">
          <a:xfrm>
            <a:off x="304800" y="188640"/>
            <a:ext cx="8447088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36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目录的逐级搜索示例</a:t>
            </a:r>
          </a:p>
        </p:txBody>
      </p:sp>
      <p:sp>
        <p:nvSpPr>
          <p:cNvPr id="57350" name="Text Box 7"/>
          <p:cNvSpPr txBox="1">
            <a:spLocks noChangeArrowheads="1"/>
          </p:cNvSpPr>
          <p:nvPr/>
        </p:nvSpPr>
        <p:spPr bwMode="auto">
          <a:xfrm>
            <a:off x="2573338" y="1219200"/>
            <a:ext cx="1970087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defRPr/>
            </a:pPr>
            <a:r>
              <a:rPr kumimoji="1"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文件路径名</a:t>
            </a:r>
          </a:p>
        </p:txBody>
      </p:sp>
      <p:sp>
        <p:nvSpPr>
          <p:cNvPr id="57351" name="Text Box 9"/>
          <p:cNvSpPr txBox="1">
            <a:spLocks noChangeArrowheads="1"/>
          </p:cNvSpPr>
          <p:nvPr/>
        </p:nvSpPr>
        <p:spPr bwMode="auto">
          <a:xfrm>
            <a:off x="4427538" y="5573713"/>
            <a:ext cx="1970087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defRPr/>
            </a:pPr>
            <a:r>
              <a:rPr kumimoji="1" lang="zh-CN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目标目录项</a:t>
            </a:r>
          </a:p>
        </p:txBody>
      </p:sp>
      <p:sp>
        <p:nvSpPr>
          <p:cNvPr id="57352" name="Line 10"/>
          <p:cNvSpPr>
            <a:spLocks noChangeShapeType="1"/>
          </p:cNvSpPr>
          <p:nvPr/>
        </p:nvSpPr>
        <p:spPr bwMode="auto">
          <a:xfrm flipH="1">
            <a:off x="6238875" y="5214938"/>
            <a:ext cx="431800" cy="434975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 type="triangle" w="lg" len="med"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57353" name="Text Box 11"/>
          <p:cNvSpPr txBox="1">
            <a:spLocks noChangeArrowheads="1"/>
          </p:cNvSpPr>
          <p:nvPr/>
        </p:nvSpPr>
        <p:spPr bwMode="auto">
          <a:xfrm>
            <a:off x="2682875" y="2919413"/>
            <a:ext cx="11033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400" b="1">
                <a:latin typeface="Times New Roman" pitchFamily="18" charset="0"/>
                <a:ea typeface="宋体" pitchFamily="2" charset="-122"/>
              </a:rPr>
              <a:t>根目录</a:t>
            </a:r>
          </a:p>
        </p:txBody>
      </p:sp>
      <p:sp>
        <p:nvSpPr>
          <p:cNvPr id="57354" name="Text Box 12"/>
          <p:cNvSpPr txBox="1">
            <a:spLocks noChangeArrowheads="1"/>
          </p:cNvSpPr>
          <p:nvPr/>
        </p:nvSpPr>
        <p:spPr bwMode="auto">
          <a:xfrm>
            <a:off x="5013325" y="3349625"/>
            <a:ext cx="13573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2400" b="1">
                <a:latin typeface="Times New Roman" pitchFamily="18" charset="0"/>
                <a:ea typeface="宋体" pitchFamily="2" charset="-122"/>
              </a:rPr>
              <a:t>Ann</a:t>
            </a:r>
            <a:r>
              <a:rPr kumimoji="1" lang="zh-CN" altLang="en-US" sz="2400" b="1">
                <a:latin typeface="Times New Roman" pitchFamily="18" charset="0"/>
                <a:ea typeface="宋体" pitchFamily="2" charset="-122"/>
              </a:rPr>
              <a:t>目录</a:t>
            </a:r>
          </a:p>
        </p:txBody>
      </p:sp>
      <p:sp>
        <p:nvSpPr>
          <p:cNvPr id="57355" name="Text Box 13"/>
          <p:cNvSpPr txBox="1">
            <a:spLocks noChangeArrowheads="1"/>
          </p:cNvSpPr>
          <p:nvPr/>
        </p:nvSpPr>
        <p:spPr bwMode="auto">
          <a:xfrm>
            <a:off x="7237413" y="3721100"/>
            <a:ext cx="137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en-US" altLang="zh-CN" sz="2400" b="1">
                <a:latin typeface="Times New Roman" pitchFamily="18" charset="0"/>
                <a:ea typeface="宋体" pitchFamily="2" charset="-122"/>
              </a:rPr>
              <a:t>mail</a:t>
            </a:r>
            <a:r>
              <a:rPr kumimoji="1" lang="zh-CN" altLang="en-US" sz="2400" b="1">
                <a:latin typeface="Times New Roman" pitchFamily="18" charset="0"/>
                <a:ea typeface="宋体" pitchFamily="2" charset="-122"/>
              </a:rPr>
              <a:t>目录</a:t>
            </a:r>
          </a:p>
        </p:txBody>
      </p:sp>
      <p:sp>
        <p:nvSpPr>
          <p:cNvPr id="57356" name="Text Box 14"/>
          <p:cNvSpPr txBox="1">
            <a:spLocks noChangeArrowheads="1"/>
          </p:cNvSpPr>
          <p:nvPr/>
        </p:nvSpPr>
        <p:spPr bwMode="auto">
          <a:xfrm>
            <a:off x="4644009" y="1196752"/>
            <a:ext cx="4392488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kumimoji="1" lang="zh-CN" alt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给定路径名，找到</a:t>
            </a:r>
            <a:r>
              <a:rPr kumimoji="1" lang="en-US" altLang="zh-CN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FCB</a:t>
            </a:r>
            <a:r>
              <a:rPr kumimoji="1" lang="en-US" altLang="zh-CN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57357" name="Line 8"/>
          <p:cNvSpPr>
            <a:spLocks noChangeShapeType="1"/>
          </p:cNvSpPr>
          <p:nvPr/>
        </p:nvSpPr>
        <p:spPr bwMode="auto">
          <a:xfrm flipH="1">
            <a:off x="2293938" y="1695450"/>
            <a:ext cx="393700" cy="395288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58</a:t>
            </a:fld>
            <a:endParaRPr lang="en-US" altLang="zh-CN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58372" name="Text Box 5"/>
          <p:cNvSpPr txBox="1">
            <a:spLocks noChangeArrowheads="1"/>
          </p:cNvSpPr>
          <p:nvPr/>
        </p:nvSpPr>
        <p:spPr bwMode="auto">
          <a:xfrm>
            <a:off x="2573338" y="5834063"/>
            <a:ext cx="2790825" cy="547687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zh-CN" altLang="en-US" sz="2800" b="1">
                <a:latin typeface="Times New Roman" pitchFamily="18" charset="0"/>
                <a:ea typeface="宋体" pitchFamily="2" charset="-122"/>
              </a:rPr>
              <a:t>文件控制块</a:t>
            </a:r>
            <a:r>
              <a:rPr lang="en-US" altLang="zh-CN" sz="2800" b="1">
                <a:latin typeface="Times New Roman" pitchFamily="18" charset="0"/>
                <a:ea typeface="宋体" pitchFamily="2" charset="-122"/>
              </a:rPr>
              <a:t>FCB</a:t>
            </a:r>
          </a:p>
        </p:txBody>
      </p:sp>
      <p:sp>
        <p:nvSpPr>
          <p:cNvPr id="58373" name="Rectangle 6"/>
          <p:cNvSpPr>
            <a:spLocks noChangeArrowheads="1"/>
          </p:cNvSpPr>
          <p:nvPr/>
        </p:nvSpPr>
        <p:spPr bwMode="auto">
          <a:xfrm>
            <a:off x="2354263" y="1219200"/>
            <a:ext cx="58769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fd</a:t>
            </a:r>
            <a:r>
              <a:rPr kumimoji="1" lang="zh-CN" altLang="en-US" sz="2800" b="1">
                <a:latin typeface="Times New Roman" pitchFamily="18" charset="0"/>
                <a:ea typeface="宋体" pitchFamily="2" charset="-122"/>
              </a:rPr>
              <a:t>＝</a:t>
            </a:r>
            <a:r>
              <a:rPr kumimoji="1" lang="en-US" altLang="zh-CN" sz="2800" b="1">
                <a:latin typeface="Times New Roman" pitchFamily="18" charset="0"/>
                <a:ea typeface="宋体" pitchFamily="2" charset="-122"/>
              </a:rPr>
              <a:t>open</a:t>
            </a:r>
            <a:r>
              <a:rPr kumimoji="1" lang="zh-CN" altLang="en-US" sz="2800" b="1">
                <a:latin typeface="Times New Roman" pitchFamily="18" charset="0"/>
                <a:ea typeface="宋体" pitchFamily="2" charset="-122"/>
              </a:rPr>
              <a:t>（文件路径名，打开方式）</a:t>
            </a:r>
          </a:p>
        </p:txBody>
      </p:sp>
      <p:sp>
        <p:nvSpPr>
          <p:cNvPr id="58374" name="Line 7"/>
          <p:cNvSpPr>
            <a:spLocks noChangeShapeType="1"/>
          </p:cNvSpPr>
          <p:nvPr/>
        </p:nvSpPr>
        <p:spPr bwMode="auto">
          <a:xfrm>
            <a:off x="677863" y="2028825"/>
            <a:ext cx="8034337" cy="0"/>
          </a:xfrm>
          <a:prstGeom prst="line">
            <a:avLst/>
          </a:prstGeom>
          <a:noFill/>
          <a:ln w="28575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8375" name="Text Box 8"/>
          <p:cNvSpPr txBox="1">
            <a:spLocks noChangeArrowheads="1"/>
          </p:cNvSpPr>
          <p:nvPr/>
        </p:nvSpPr>
        <p:spPr bwMode="auto">
          <a:xfrm>
            <a:off x="471488" y="1196975"/>
            <a:ext cx="16129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用户空间</a:t>
            </a:r>
          </a:p>
        </p:txBody>
      </p:sp>
      <p:sp>
        <p:nvSpPr>
          <p:cNvPr id="58376" name="Rectangle 9"/>
          <p:cNvSpPr>
            <a:spLocks noChangeArrowheads="1"/>
          </p:cNvSpPr>
          <p:nvPr/>
        </p:nvSpPr>
        <p:spPr bwMode="auto">
          <a:xfrm>
            <a:off x="4724400" y="2360613"/>
            <a:ext cx="2133600" cy="8382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 anchorCtr="1"/>
          <a:lstStyle/>
          <a:p>
            <a:pPr algn="ctr" eaLnBrk="0" hangingPunct="0"/>
            <a:r>
              <a:rPr lang="zh-CN" altLang="en-US" sz="2400" b="1">
                <a:latin typeface="Times New Roman" pitchFamily="18" charset="0"/>
                <a:ea typeface="宋体" pitchFamily="2" charset="-122"/>
              </a:rPr>
              <a:t>查找目录项并</a:t>
            </a:r>
            <a:br>
              <a:rPr lang="zh-CN" altLang="en-US" sz="2400" b="1">
                <a:latin typeface="Times New Roman" pitchFamily="18" charset="0"/>
                <a:ea typeface="宋体" pitchFamily="2" charset="-122"/>
              </a:rPr>
            </a:br>
            <a:r>
              <a:rPr lang="zh-CN" altLang="en-US" sz="2400" b="1">
                <a:latin typeface="Times New Roman" pitchFamily="18" charset="0"/>
                <a:ea typeface="宋体" pitchFamily="2" charset="-122"/>
              </a:rPr>
              <a:t>验证合法性</a:t>
            </a:r>
          </a:p>
        </p:txBody>
      </p:sp>
      <p:sp>
        <p:nvSpPr>
          <p:cNvPr id="58377" name="Line 10"/>
          <p:cNvSpPr>
            <a:spLocks noChangeShapeType="1"/>
          </p:cNvSpPr>
          <p:nvPr/>
        </p:nvSpPr>
        <p:spPr bwMode="auto">
          <a:xfrm>
            <a:off x="4987925" y="1658938"/>
            <a:ext cx="550863" cy="6667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58378" name="Line 11"/>
          <p:cNvSpPr>
            <a:spLocks noChangeShapeType="1"/>
          </p:cNvSpPr>
          <p:nvPr/>
        </p:nvSpPr>
        <p:spPr bwMode="auto">
          <a:xfrm flipH="1">
            <a:off x="6143625" y="1658938"/>
            <a:ext cx="892175" cy="6667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58379" name="Rectangle 12"/>
          <p:cNvSpPr>
            <a:spLocks noChangeArrowheads="1"/>
          </p:cNvSpPr>
          <p:nvPr/>
        </p:nvSpPr>
        <p:spPr bwMode="auto">
          <a:xfrm>
            <a:off x="4719638" y="3741738"/>
            <a:ext cx="2133600" cy="8382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 anchorCtr="1"/>
          <a:lstStyle/>
          <a:p>
            <a:pPr algn="ctr" eaLnBrk="0" hangingPunct="0"/>
            <a:r>
              <a:rPr lang="zh-CN" altLang="en-US" sz="2400" b="1" dirty="0">
                <a:latin typeface="Times New Roman" pitchFamily="18" charset="0"/>
                <a:ea typeface="宋体" pitchFamily="2" charset="-122"/>
              </a:rPr>
              <a:t>若有需要，把</a:t>
            </a:r>
            <a:br>
              <a:rPr lang="zh-CN" altLang="en-US" sz="2400" b="1" dirty="0">
                <a:latin typeface="Times New Roman" pitchFamily="18" charset="0"/>
                <a:ea typeface="宋体" pitchFamily="2" charset="-122"/>
              </a:rPr>
            </a:br>
            <a:r>
              <a:rPr lang="en-US" altLang="zh-CN" sz="2400" b="1" dirty="0">
                <a:latin typeface="Times New Roman" pitchFamily="18" charset="0"/>
                <a:ea typeface="宋体" pitchFamily="2" charset="-122"/>
              </a:rPr>
              <a:t>FCB</a:t>
            </a:r>
            <a:r>
              <a:rPr lang="zh-CN" altLang="en-US" sz="2400" b="1" dirty="0">
                <a:latin typeface="Times New Roman" pitchFamily="18" charset="0"/>
                <a:ea typeface="宋体" pitchFamily="2" charset="-122"/>
              </a:rPr>
              <a:t>读入内存</a:t>
            </a:r>
          </a:p>
        </p:txBody>
      </p:sp>
      <p:sp>
        <p:nvSpPr>
          <p:cNvPr id="58380" name="Line 13"/>
          <p:cNvSpPr>
            <a:spLocks noChangeShapeType="1"/>
          </p:cNvSpPr>
          <p:nvPr/>
        </p:nvSpPr>
        <p:spPr bwMode="auto">
          <a:xfrm>
            <a:off x="5800725" y="3198813"/>
            <a:ext cx="0" cy="542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graphicFrame>
        <p:nvGraphicFramePr>
          <p:cNvPr id="289841" name="Group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21519"/>
              </p:ext>
            </p:extLst>
          </p:nvPr>
        </p:nvGraphicFramePr>
        <p:xfrm>
          <a:off x="866775" y="3570288"/>
          <a:ext cx="1412875" cy="1394460"/>
        </p:xfrm>
        <a:graphic>
          <a:graphicData uri="http://schemas.openxmlformats.org/drawingml/2006/table">
            <a:tbl>
              <a:tblPr/>
              <a:tblGrid>
                <a:gridCol w="1412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oper Black" pitchFamily="18" charset="0"/>
                          <a:ea typeface="宋体" pitchFamily="2" charset="-122"/>
                        </a:rPr>
                        <a:t>FCB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8393" name="Line 26"/>
          <p:cNvSpPr>
            <a:spLocks noChangeShapeType="1"/>
          </p:cNvSpPr>
          <p:nvPr/>
        </p:nvSpPr>
        <p:spPr bwMode="auto">
          <a:xfrm>
            <a:off x="677863" y="5491163"/>
            <a:ext cx="8029575" cy="0"/>
          </a:xfrm>
          <a:prstGeom prst="line">
            <a:avLst/>
          </a:prstGeom>
          <a:noFill/>
          <a:ln w="28575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8394" name="Text Box 27"/>
          <p:cNvSpPr txBox="1">
            <a:spLocks noChangeArrowheads="1"/>
          </p:cNvSpPr>
          <p:nvPr/>
        </p:nvSpPr>
        <p:spPr bwMode="auto">
          <a:xfrm>
            <a:off x="471488" y="2303463"/>
            <a:ext cx="16129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内核空间</a:t>
            </a:r>
          </a:p>
        </p:txBody>
      </p:sp>
      <p:sp>
        <p:nvSpPr>
          <p:cNvPr id="58395" name="Text Box 28"/>
          <p:cNvSpPr txBox="1">
            <a:spLocks noChangeArrowheads="1"/>
          </p:cNvSpPr>
          <p:nvPr/>
        </p:nvSpPr>
        <p:spPr bwMode="auto">
          <a:xfrm>
            <a:off x="577131" y="5761038"/>
            <a:ext cx="8985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外存</a:t>
            </a:r>
          </a:p>
        </p:txBody>
      </p:sp>
      <p:sp>
        <p:nvSpPr>
          <p:cNvPr id="58396" name="Text Box 29"/>
          <p:cNvSpPr txBox="1">
            <a:spLocks noChangeArrowheads="1"/>
          </p:cNvSpPr>
          <p:nvPr/>
        </p:nvSpPr>
        <p:spPr bwMode="auto">
          <a:xfrm>
            <a:off x="677863" y="2995613"/>
            <a:ext cx="17160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400" b="1">
                <a:latin typeface="Times New Roman" pitchFamily="18" charset="0"/>
                <a:ea typeface="宋体" pitchFamily="2" charset="-122"/>
              </a:rPr>
              <a:t>系统文件表</a:t>
            </a:r>
          </a:p>
        </p:txBody>
      </p:sp>
      <p:graphicFrame>
        <p:nvGraphicFramePr>
          <p:cNvPr id="289844" name="Group 52"/>
          <p:cNvGraphicFramePr>
            <a:graphicFrameLocks noGrp="1"/>
          </p:cNvGraphicFramePr>
          <p:nvPr/>
        </p:nvGraphicFramePr>
        <p:xfrm>
          <a:off x="2976563" y="3579813"/>
          <a:ext cx="1412875" cy="685800"/>
        </p:xfrm>
        <a:graphic>
          <a:graphicData uri="http://schemas.openxmlformats.org/drawingml/2006/table">
            <a:tbl>
              <a:tblPr/>
              <a:tblGrid>
                <a:gridCol w="1412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宋体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8405" name="Text Box 38"/>
          <p:cNvSpPr txBox="1">
            <a:spLocks noChangeArrowheads="1"/>
          </p:cNvSpPr>
          <p:nvPr/>
        </p:nvSpPr>
        <p:spPr bwMode="auto">
          <a:xfrm>
            <a:off x="2801938" y="3005138"/>
            <a:ext cx="17160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400" b="1">
                <a:latin typeface="Times New Roman" pitchFamily="18" charset="0"/>
                <a:ea typeface="宋体" pitchFamily="2" charset="-122"/>
              </a:rPr>
              <a:t>进程文件表</a:t>
            </a:r>
          </a:p>
        </p:txBody>
      </p:sp>
      <p:sp>
        <p:nvSpPr>
          <p:cNvPr id="58406" name="Line 39"/>
          <p:cNvSpPr>
            <a:spLocks noChangeShapeType="1"/>
          </p:cNvSpPr>
          <p:nvPr/>
        </p:nvSpPr>
        <p:spPr bwMode="auto">
          <a:xfrm flipH="1">
            <a:off x="3995738" y="4581525"/>
            <a:ext cx="1584325" cy="12239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58407" name="Line 40"/>
          <p:cNvSpPr>
            <a:spLocks noChangeShapeType="1"/>
          </p:cNvSpPr>
          <p:nvPr/>
        </p:nvSpPr>
        <p:spPr bwMode="auto">
          <a:xfrm flipH="1" flipV="1">
            <a:off x="2268538" y="4941888"/>
            <a:ext cx="1136650" cy="8921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58408" name="Line 41"/>
          <p:cNvSpPr>
            <a:spLocks noChangeShapeType="1"/>
          </p:cNvSpPr>
          <p:nvPr/>
        </p:nvSpPr>
        <p:spPr bwMode="auto">
          <a:xfrm flipH="1">
            <a:off x="2282825" y="4221163"/>
            <a:ext cx="704850" cy="47783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cxnSp>
        <p:nvCxnSpPr>
          <p:cNvPr id="58409" name="AutoShape 42"/>
          <p:cNvCxnSpPr>
            <a:cxnSpLocks noChangeShapeType="1"/>
          </p:cNvCxnSpPr>
          <p:nvPr/>
        </p:nvCxnSpPr>
        <p:spPr bwMode="auto">
          <a:xfrm rot="16200000" flipH="1">
            <a:off x="1562894" y="2705894"/>
            <a:ext cx="2459038" cy="304800"/>
          </a:xfrm>
          <a:prstGeom prst="bentConnector3">
            <a:avLst>
              <a:gd name="adj1" fmla="val 100384"/>
            </a:avLst>
          </a:prstGeom>
          <a:noFill/>
          <a:ln w="28575">
            <a:solidFill>
              <a:schemeClr val="tx1"/>
            </a:solidFill>
            <a:miter lim="800000"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59</a:t>
            </a:fld>
            <a:endParaRPr lang="en-US" altLang="zh-C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237571" name="Rectangle 3"/>
          <p:cNvSpPr>
            <a:spLocks noChangeArrowheads="1"/>
          </p:cNvSpPr>
          <p:nvPr/>
        </p:nvSpPr>
        <p:spPr bwMode="auto">
          <a:xfrm>
            <a:off x="669925" y="1412776"/>
            <a:ext cx="7773988" cy="457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spcBef>
                <a:spcPct val="40000"/>
              </a:spcBef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可以从两种不同的观点来看待文件系统：</a:t>
            </a:r>
          </a:p>
          <a:p>
            <a:pPr marL="288925" indent="-288925" algn="just">
              <a:lnSpc>
                <a:spcPct val="14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用户观点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：关心的是文件系统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对外提供的用户接口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，包括文件如何命名、如何保护、如何访问（创建、打开、关闭、读、写等）；</a:t>
            </a:r>
          </a:p>
          <a:p>
            <a:pPr marL="288925" indent="-288925" algn="just">
              <a:lnSpc>
                <a:spcPct val="14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操作系统观点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：关心如何来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实现与文件有关的各个功能模块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，包括如何来管理存储空间、文件系统的布局、文件的存储位置等。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6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7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375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59396" name="Text Box 5"/>
          <p:cNvSpPr txBox="1">
            <a:spLocks noChangeArrowheads="1"/>
          </p:cNvSpPr>
          <p:nvPr/>
        </p:nvSpPr>
        <p:spPr bwMode="auto">
          <a:xfrm>
            <a:off x="3289300" y="188913"/>
            <a:ext cx="2763838" cy="641350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关闭文件</a:t>
            </a:r>
          </a:p>
        </p:txBody>
      </p:sp>
      <p:sp>
        <p:nvSpPr>
          <p:cNvPr id="59397" name="Rectangle 6"/>
          <p:cNvSpPr>
            <a:spLocks noChangeArrowheads="1"/>
          </p:cNvSpPr>
          <p:nvPr/>
        </p:nvSpPr>
        <p:spPr bwMode="auto">
          <a:xfrm>
            <a:off x="398463" y="1476375"/>
            <a:ext cx="8542337" cy="4530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457200" indent="-457200" algn="just">
              <a:buClr>
                <a:schemeClr val="tx1"/>
              </a:buClr>
              <a:buFont typeface="Wingdings" pitchFamily="2" charset="2"/>
              <a:buNone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文件在使用后必须关闭，相应的系统调用：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close(</a:t>
            </a:r>
            <a:r>
              <a:rPr kumimoji="1" lang="en-US" altLang="zh-CN" sz="2800" b="1" dirty="0" err="1">
                <a:solidFill>
                  <a:srgbClr val="0000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fd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)</a:t>
            </a:r>
          </a:p>
          <a:p>
            <a:pPr marL="457200" indent="-457200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AutoNum type="arabicPeriod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根据</a:t>
            </a:r>
            <a:r>
              <a:rPr kumimoji="1" lang="en-US" altLang="zh-CN" sz="2800" b="1" dirty="0" err="1">
                <a:latin typeface="Times New Roman" pitchFamily="18" charset="0"/>
                <a:ea typeface="宋体" pitchFamily="2" charset="-122"/>
              </a:rPr>
              <a:t>fd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，将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进程打开文件表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中的相应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表项删除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457200" indent="-457200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AutoNum type="arabicPeriod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将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系统打开文件表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中相应表项的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共享计数值减</a:t>
            </a:r>
            <a:r>
              <a:rPr kumimoji="1" lang="en-US" altLang="zh-CN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，如果该值仍大于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0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，说明还有其他进程在使用该文件，此次操作结束，返回；否则转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S3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457200" indent="-457200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AutoNum type="arabicPeriod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把更新后的文件信息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复制回外存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中的目录结构，</a:t>
            </a:r>
            <a:b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</a:b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然后把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系统打开文件表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中的相应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表项删除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60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3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3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93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93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93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93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60420" name="Text Box 4"/>
          <p:cNvSpPr txBox="1">
            <a:spLocks noChangeArrowheads="1"/>
          </p:cNvSpPr>
          <p:nvPr/>
        </p:nvSpPr>
        <p:spPr bwMode="auto">
          <a:xfrm>
            <a:off x="3289300" y="188913"/>
            <a:ext cx="2576513" cy="641350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读取文件</a:t>
            </a:r>
          </a:p>
        </p:txBody>
      </p:sp>
      <p:sp>
        <p:nvSpPr>
          <p:cNvPr id="60421" name="Rectangle 5"/>
          <p:cNvSpPr>
            <a:spLocks noChangeArrowheads="1"/>
          </p:cNvSpPr>
          <p:nvPr/>
        </p:nvSpPr>
        <p:spPr bwMode="auto">
          <a:xfrm>
            <a:off x="188913" y="981075"/>
            <a:ext cx="8723312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>
              <a:buClr>
                <a:schemeClr val="tx1"/>
              </a:buClr>
              <a:buFont typeface="Wingdings" pitchFamily="2" charset="2"/>
              <a:buNone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系统调用函数</a:t>
            </a:r>
            <a:r>
              <a:rPr kumimoji="1" lang="en-US" altLang="zh-CN" sz="2800" b="1" dirty="0" err="1">
                <a:solidFill>
                  <a:srgbClr val="0000FF"/>
                </a:solidFill>
                <a:latin typeface="Times New Roman" pitchFamily="18" charset="0"/>
                <a:ea typeface="宋体" pitchFamily="2" charset="-122"/>
              </a:rPr>
              <a:t>int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itchFamily="18" charset="0"/>
                <a:ea typeface="宋体" pitchFamily="2" charset="-122"/>
              </a:rPr>
              <a:t> read (</a:t>
            </a:r>
            <a:r>
              <a:rPr kumimoji="1" lang="en-US" altLang="zh-CN" sz="2800" b="1" dirty="0" err="1">
                <a:solidFill>
                  <a:srgbClr val="0000FF"/>
                </a:solidFill>
                <a:latin typeface="Times New Roman" pitchFamily="18" charset="0"/>
                <a:ea typeface="宋体" pitchFamily="2" charset="-122"/>
              </a:rPr>
              <a:t>fd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itchFamily="18" charset="0"/>
                <a:ea typeface="宋体" pitchFamily="2" charset="-122"/>
              </a:rPr>
              <a:t>, </a:t>
            </a:r>
            <a:r>
              <a:rPr kumimoji="1" lang="en-US" altLang="zh-CN" sz="2800" b="1" dirty="0" err="1">
                <a:solidFill>
                  <a:srgbClr val="0000FF"/>
                </a:solidFill>
                <a:latin typeface="Times New Roman" pitchFamily="18" charset="0"/>
                <a:ea typeface="宋体" pitchFamily="2" charset="-122"/>
              </a:rPr>
              <a:t>userBuf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itchFamily="18" charset="0"/>
                <a:ea typeface="宋体" pitchFamily="2" charset="-122"/>
              </a:rPr>
              <a:t>, size)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：从文件</a:t>
            </a:r>
            <a:r>
              <a:rPr kumimoji="1" lang="en-US" altLang="zh-CN" sz="2800" b="1" dirty="0" err="1">
                <a:latin typeface="Times New Roman" pitchFamily="18" charset="0"/>
                <a:ea typeface="宋体" pitchFamily="2" charset="-122"/>
              </a:rPr>
              <a:t>fd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的当前位置开始，顺序读取大小为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size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的数据块，并保存在</a:t>
            </a:r>
            <a:r>
              <a:rPr kumimoji="1" lang="en-US" altLang="zh-CN" sz="2800" b="1" dirty="0" err="1">
                <a:latin typeface="Times New Roman" pitchFamily="18" charset="0"/>
                <a:ea typeface="宋体" pitchFamily="2" charset="-122"/>
              </a:rPr>
              <a:t>userBuf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中，如</a:t>
            </a:r>
            <a:r>
              <a:rPr kumimoji="1" lang="en-US" altLang="zh-CN" sz="2800" b="1" dirty="0">
                <a:solidFill>
                  <a:srgbClr val="FF0000"/>
                </a:solidFill>
                <a:latin typeface="Times New Roman" pitchFamily="18" charset="0"/>
                <a:ea typeface="宋体" pitchFamily="2" charset="-122"/>
              </a:rPr>
              <a:t>read(</a:t>
            </a:r>
            <a:r>
              <a:rPr kumimoji="1" lang="en-US" altLang="zh-CN" sz="2800" b="1" dirty="0" err="1">
                <a:solidFill>
                  <a:srgbClr val="FF0000"/>
                </a:solidFill>
                <a:latin typeface="Times New Roman" pitchFamily="18" charset="0"/>
                <a:ea typeface="宋体" pitchFamily="2" charset="-122"/>
              </a:rPr>
              <a:t>fd</a:t>
            </a:r>
            <a:r>
              <a:rPr kumimoji="1" lang="en-US" altLang="zh-CN" sz="2800" b="1" dirty="0">
                <a:solidFill>
                  <a:srgbClr val="FF0000"/>
                </a:solidFill>
                <a:latin typeface="Times New Roman" pitchFamily="18" charset="0"/>
                <a:ea typeface="宋体" pitchFamily="2" charset="-122"/>
              </a:rPr>
              <a:t>, </a:t>
            </a:r>
            <a:r>
              <a:rPr kumimoji="1" lang="en-US" altLang="zh-CN" sz="2800" b="1" dirty="0" err="1">
                <a:solidFill>
                  <a:srgbClr val="FF0000"/>
                </a:solidFill>
                <a:latin typeface="Times New Roman" pitchFamily="18" charset="0"/>
                <a:ea typeface="宋体" pitchFamily="2" charset="-122"/>
              </a:rPr>
              <a:t>buf</a:t>
            </a:r>
            <a:r>
              <a:rPr kumimoji="1" lang="en-US" altLang="zh-CN" sz="2800" b="1" dirty="0">
                <a:solidFill>
                  <a:srgbClr val="FF0000"/>
                </a:solidFill>
                <a:latin typeface="Times New Roman" pitchFamily="18" charset="0"/>
                <a:ea typeface="宋体" pitchFamily="2" charset="-122"/>
              </a:rPr>
              <a:t>, 100)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  <a:p>
            <a:pPr marL="374650" indent="-374650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通过</a:t>
            </a:r>
            <a:r>
              <a:rPr kumimoji="1" lang="en-US" altLang="zh-CN" sz="2800" b="1" dirty="0" err="1">
                <a:latin typeface="Times New Roman" pitchFamily="18" charset="0"/>
                <a:ea typeface="宋体" pitchFamily="2" charset="-122"/>
              </a:rPr>
              <a:t>fd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可以访问进程打开文件表中的相应表项，如文件的当前位置，并由此可访问系统打开文件表中的相应表项，即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该文件的</a:t>
            </a:r>
            <a:r>
              <a:rPr kumimoji="1" lang="en-US" altLang="zh-CN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FCB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，由此可知文件的各个逻辑块在外存上的存储位置；</a:t>
            </a:r>
          </a:p>
          <a:p>
            <a:pPr marL="374650" indent="-374650" algn="just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需要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验证本次操作的合法性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，包括读取权限、数据块大小是否越界，等等；</a:t>
            </a:r>
          </a:p>
          <a:p>
            <a:pPr marL="374650" indent="-374650" algn="just">
              <a:spcBef>
                <a:spcPct val="1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以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块为单位来访问外存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，需将用户给出的文件地址转换为逻辑块，再转换为相应的物理块，然后根据物理块编号去访问外存。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61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04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04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04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04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04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04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61444" name="Rectangle 4"/>
          <p:cNvSpPr>
            <a:spLocks noChangeArrowheads="1"/>
          </p:cNvSpPr>
          <p:nvPr/>
        </p:nvSpPr>
        <p:spPr bwMode="auto">
          <a:xfrm>
            <a:off x="2436813" y="1325563"/>
            <a:ext cx="4651375" cy="4335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spcBef>
                <a:spcPct val="5000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None/>
            </a:pPr>
            <a:r>
              <a:rPr kumimoji="1" lang="zh-CN" altLang="en-US" sz="3200" b="1" dirty="0">
                <a:latin typeface="微软雅黑" pitchFamily="34" charset="-122"/>
                <a:ea typeface="微软雅黑" pitchFamily="34" charset="-122"/>
              </a:rPr>
              <a:t>其他的一些系统调用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：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创建文件</a:t>
            </a:r>
            <a:r>
              <a:rPr kumimoji="1" lang="en-US" altLang="zh-CN" sz="3200" b="1" dirty="0">
                <a:latin typeface="Times New Roman" pitchFamily="18" charset="0"/>
                <a:ea typeface="宋体" pitchFamily="2" charset="-122"/>
              </a:rPr>
              <a:t>create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写文件</a:t>
            </a:r>
            <a:r>
              <a:rPr kumimoji="1" lang="en-US" altLang="zh-CN" sz="3200" b="1" dirty="0">
                <a:latin typeface="Times New Roman" pitchFamily="18" charset="0"/>
                <a:ea typeface="宋体" pitchFamily="2" charset="-122"/>
              </a:rPr>
              <a:t>write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添加</a:t>
            </a:r>
            <a:r>
              <a:rPr kumimoji="1" lang="en-US" altLang="zh-CN" sz="3200" b="1" dirty="0">
                <a:latin typeface="Times New Roman" pitchFamily="18" charset="0"/>
                <a:ea typeface="宋体" pitchFamily="2" charset="-122"/>
              </a:rPr>
              <a:t>append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文件定位</a:t>
            </a:r>
            <a:r>
              <a:rPr kumimoji="1" lang="en-US" altLang="zh-CN" sz="3200" b="1" dirty="0">
                <a:latin typeface="Times New Roman" pitchFamily="18" charset="0"/>
                <a:ea typeface="宋体" pitchFamily="2" charset="-122"/>
              </a:rPr>
              <a:t>seek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en-US" altLang="zh-CN" sz="3200" b="1" dirty="0">
                <a:latin typeface="Times New Roman" pitchFamily="18" charset="0"/>
                <a:ea typeface="宋体" pitchFamily="2" charset="-122"/>
              </a:rPr>
              <a:t>……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62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4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4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14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14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4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4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14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14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14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14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62468" name="Rectangle 3"/>
          <p:cNvSpPr>
            <a:spLocks noChangeArrowheads="1"/>
          </p:cNvSpPr>
          <p:nvPr/>
        </p:nvSpPr>
        <p:spPr bwMode="auto">
          <a:xfrm>
            <a:off x="539750" y="980728"/>
            <a:ext cx="8208963" cy="539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defTabSz="850900">
              <a:lnSpc>
                <a:spcPct val="120000"/>
              </a:lnSpc>
              <a:spcBef>
                <a:spcPct val="50000"/>
              </a:spcBef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36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例题</a:t>
            </a:r>
            <a:r>
              <a:rPr kumimoji="1" lang="zh-Hans" altLang="en-US" sz="36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有一个文件系统如下图所示，图中的</a:t>
            </a:r>
            <a:r>
              <a:rPr kumimoji="1" lang="zh-CN" altLang="en-US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框表示目录</a:t>
            </a:r>
            <a:r>
              <a:rPr kumimoji="1" lang="zh-CN" altLang="en-US" sz="28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kumimoji="1" lang="zh-CN" altLang="en-US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圈表示普通文件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。</a:t>
            </a:r>
            <a:r>
              <a:rPr kumimoji="1" lang="zh-CN" altLang="en-US" sz="28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根目录长驻内存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，目录文件组织成</a:t>
            </a:r>
            <a:r>
              <a:rPr kumimoji="1" lang="zh-CN" altLang="en-US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链接文件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，不设文件控制块，普通文件组织成</a:t>
            </a:r>
            <a:r>
              <a:rPr kumimoji="1" lang="zh-CN" altLang="en-US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索引文件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。目录表目指示</a:t>
            </a:r>
            <a:r>
              <a:rPr kumimoji="1" lang="zh-CN" altLang="en-US" sz="28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下一级文件名及其磁盘地址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（各占</a:t>
            </a:r>
            <a:r>
              <a:rPr kumimoji="1" lang="en-US" altLang="zh-CN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2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个字节，共</a:t>
            </a:r>
            <a:r>
              <a:rPr kumimoji="1" lang="en-US" altLang="zh-CN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4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个字节）。若下级文件是目录文件，指示其第一个磁盘块地址；若下级文件是普通文件，指示其文件控制块的磁盘地址。每个目录文件磁盘块最后</a:t>
            </a:r>
            <a:r>
              <a:rPr kumimoji="1" lang="en-US" altLang="zh-CN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4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个字节供拉链使用。下级文件在上级目录文件中的次序在图中为从左至右。</a:t>
            </a:r>
            <a:r>
              <a:rPr kumimoji="1" lang="zh-CN" altLang="en-US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每个磁盘块有</a:t>
            </a:r>
            <a:r>
              <a:rPr kumimoji="1" lang="en-US" altLang="zh-CN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512</a:t>
            </a:r>
            <a:r>
              <a:rPr kumimoji="1" lang="zh-CN" altLang="en-US" sz="2800" b="1" dirty="0">
                <a:solidFill>
                  <a:srgbClr val="8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字节</a:t>
            </a:r>
            <a:r>
              <a:rPr kumimoji="1" lang="zh-CN" altLang="en-US" sz="28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，与普通文件的一页等长。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63</a:t>
            </a:fld>
            <a:endParaRPr lang="en-US" altLang="zh-CN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63492" name="Rectangle 3"/>
          <p:cNvSpPr>
            <a:spLocks noChangeArrowheads="1"/>
          </p:cNvSpPr>
          <p:nvPr/>
        </p:nvSpPr>
        <p:spPr bwMode="auto">
          <a:xfrm>
            <a:off x="539750" y="1052736"/>
            <a:ext cx="8208963" cy="5227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defTabSz="850900">
              <a:lnSpc>
                <a:spcPct val="150000"/>
              </a:lnSpc>
              <a:spcBef>
                <a:spcPct val="50000"/>
              </a:spcBef>
              <a:buClr>
                <a:srgbClr val="FFFF66"/>
              </a:buClr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普通文件的文件控制块组织如下图所示。其中，每个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磁盘地址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占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2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个字节，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前</a:t>
            </a:r>
            <a:r>
              <a:rPr kumimoji="1" lang="en-US" altLang="zh-CN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个地址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直接指示该文件前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10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页的物理地址，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</a:t>
            </a:r>
            <a:r>
              <a:rPr kumimoji="1" lang="en-US" altLang="zh-CN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11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个地址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指示一级索引表地址，一级索引表中每个磁盘地址指示一个文件页地址；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</a:t>
            </a:r>
            <a:r>
              <a:rPr kumimoji="1" lang="en-US" altLang="zh-CN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12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个地址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指向二级索引表地址，二级索引表中每个地址指示一个一级索引表的地址，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</a:t>
            </a:r>
            <a:r>
              <a:rPr kumimoji="1" lang="en-US" altLang="zh-CN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13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个地址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指向三级索引表地址，三级索引表中的每个地址指示一个二级索引表地址。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64</a:t>
            </a:fld>
            <a:endParaRPr lang="en-US" altLang="zh-CN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64516" name="Rectangle 3"/>
          <p:cNvSpPr>
            <a:spLocks noChangeArrowheads="1"/>
          </p:cNvSpPr>
          <p:nvPr/>
        </p:nvSpPr>
        <p:spPr bwMode="auto">
          <a:xfrm>
            <a:off x="468313" y="1052736"/>
            <a:ext cx="8208962" cy="53491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895350" indent="-895350" algn="just" defTabSz="850900">
              <a:spcBef>
                <a:spcPct val="500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zh-CN" altLang="en-US" sz="2800" b="1" dirty="0">
                <a:latin typeface="微软雅黑" pitchFamily="34" charset="-122"/>
                <a:ea typeface="微软雅黑" pitchFamily="34" charset="-122"/>
              </a:rPr>
              <a:t>请问：</a:t>
            </a:r>
          </a:p>
          <a:p>
            <a:pPr marL="895350" indent="-895350" algn="just" defTabSz="850900">
              <a:lnSpc>
                <a:spcPct val="130000"/>
              </a:lnSpc>
              <a:spcBef>
                <a:spcPct val="500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（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）一个普通文件最多可有多少个文件页？</a:t>
            </a:r>
          </a:p>
          <a:p>
            <a:pPr marL="895350" indent="-895350" algn="just" defTabSz="850900">
              <a:lnSpc>
                <a:spcPct val="130000"/>
              </a:lnSpc>
              <a:spcBef>
                <a:spcPct val="100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（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2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）若要读文件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J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中的某一页，最多启动磁盘多少次？</a:t>
            </a:r>
          </a:p>
          <a:p>
            <a:pPr marL="895350" indent="-895350" algn="just" defTabSz="850900">
              <a:lnSpc>
                <a:spcPct val="130000"/>
              </a:lnSpc>
              <a:spcBef>
                <a:spcPct val="100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（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3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）若要读文件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W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中的某一页，最少启动磁盘多少次？</a:t>
            </a:r>
          </a:p>
          <a:p>
            <a:pPr marL="895350" indent="-895350" algn="just" defTabSz="850900">
              <a:lnSpc>
                <a:spcPct val="130000"/>
              </a:lnSpc>
              <a:spcBef>
                <a:spcPct val="100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（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4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）就（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3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）而言，为最大限度减少启动磁盘的次数，可采用什么方法？此时，磁盘最多启动多少次？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65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5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5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45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45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45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45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45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45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65540" name="Rectangle 3"/>
          <p:cNvSpPr>
            <a:spLocks noChangeArrowheads="1"/>
          </p:cNvSpPr>
          <p:nvPr/>
        </p:nvSpPr>
        <p:spPr bwMode="auto">
          <a:xfrm>
            <a:off x="2987675" y="1011238"/>
            <a:ext cx="863600" cy="36036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zh-CN" altLang="en-US" sz="2000" b="1">
                <a:latin typeface="Verdana" pitchFamily="34" charset="0"/>
                <a:ea typeface="宋体" pitchFamily="2" charset="-122"/>
              </a:rPr>
              <a:t>根目录</a:t>
            </a:r>
          </a:p>
        </p:txBody>
      </p:sp>
      <p:sp>
        <p:nvSpPr>
          <p:cNvPr id="65541" name="Rectangle 4"/>
          <p:cNvSpPr>
            <a:spLocks noChangeArrowheads="1"/>
          </p:cNvSpPr>
          <p:nvPr/>
        </p:nvSpPr>
        <p:spPr bwMode="auto">
          <a:xfrm>
            <a:off x="1258888" y="1947863"/>
            <a:ext cx="504825" cy="36036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 dirty="0">
                <a:latin typeface="Verdana" pitchFamily="34" charset="0"/>
                <a:ea typeface="宋体" pitchFamily="2" charset="-122"/>
              </a:rPr>
              <a:t>A</a:t>
            </a:r>
          </a:p>
        </p:txBody>
      </p:sp>
      <p:sp>
        <p:nvSpPr>
          <p:cNvPr id="65542" name="Rectangle 5"/>
          <p:cNvSpPr>
            <a:spLocks noChangeArrowheads="1"/>
          </p:cNvSpPr>
          <p:nvPr/>
        </p:nvSpPr>
        <p:spPr bwMode="auto">
          <a:xfrm>
            <a:off x="3132138" y="1947863"/>
            <a:ext cx="504825" cy="36036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B</a:t>
            </a:r>
          </a:p>
        </p:txBody>
      </p:sp>
      <p:sp>
        <p:nvSpPr>
          <p:cNvPr id="65543" name="Rectangle 6"/>
          <p:cNvSpPr>
            <a:spLocks noChangeArrowheads="1"/>
          </p:cNvSpPr>
          <p:nvPr/>
        </p:nvSpPr>
        <p:spPr bwMode="auto">
          <a:xfrm>
            <a:off x="5507038" y="1947863"/>
            <a:ext cx="504825" cy="36036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C</a:t>
            </a:r>
          </a:p>
        </p:txBody>
      </p:sp>
      <p:sp>
        <p:nvSpPr>
          <p:cNvPr id="65544" name="Rectangle 7"/>
          <p:cNvSpPr>
            <a:spLocks noChangeArrowheads="1"/>
          </p:cNvSpPr>
          <p:nvPr/>
        </p:nvSpPr>
        <p:spPr bwMode="auto">
          <a:xfrm>
            <a:off x="611188" y="2884488"/>
            <a:ext cx="504825" cy="36036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 dirty="0">
                <a:latin typeface="Verdana" pitchFamily="34" charset="0"/>
                <a:ea typeface="宋体" pitchFamily="2" charset="-122"/>
              </a:rPr>
              <a:t>D</a:t>
            </a:r>
          </a:p>
        </p:txBody>
      </p:sp>
      <p:sp>
        <p:nvSpPr>
          <p:cNvPr id="65545" name="Oval 8"/>
          <p:cNvSpPr>
            <a:spLocks noChangeArrowheads="1"/>
          </p:cNvSpPr>
          <p:nvPr/>
        </p:nvSpPr>
        <p:spPr bwMode="auto">
          <a:xfrm>
            <a:off x="1836738" y="2884488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E</a:t>
            </a:r>
          </a:p>
        </p:txBody>
      </p:sp>
      <p:sp>
        <p:nvSpPr>
          <p:cNvPr id="65546" name="Oval 9"/>
          <p:cNvSpPr>
            <a:spLocks noChangeArrowheads="1"/>
          </p:cNvSpPr>
          <p:nvPr/>
        </p:nvSpPr>
        <p:spPr bwMode="auto">
          <a:xfrm>
            <a:off x="2771775" y="2884488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F</a:t>
            </a:r>
          </a:p>
        </p:txBody>
      </p:sp>
      <p:sp>
        <p:nvSpPr>
          <p:cNvPr id="65547" name="Oval 10"/>
          <p:cNvSpPr>
            <a:spLocks noChangeArrowheads="1"/>
          </p:cNvSpPr>
          <p:nvPr/>
        </p:nvSpPr>
        <p:spPr bwMode="auto">
          <a:xfrm>
            <a:off x="3635375" y="2884488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G</a:t>
            </a:r>
          </a:p>
        </p:txBody>
      </p:sp>
      <p:sp>
        <p:nvSpPr>
          <p:cNvPr id="65548" name="Rectangle 11"/>
          <p:cNvSpPr>
            <a:spLocks noChangeArrowheads="1"/>
          </p:cNvSpPr>
          <p:nvPr/>
        </p:nvSpPr>
        <p:spPr bwMode="auto">
          <a:xfrm>
            <a:off x="4716463" y="2884488"/>
            <a:ext cx="504825" cy="36036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H</a:t>
            </a:r>
          </a:p>
        </p:txBody>
      </p:sp>
      <p:sp>
        <p:nvSpPr>
          <p:cNvPr id="65549" name="Rectangle 12"/>
          <p:cNvSpPr>
            <a:spLocks noChangeArrowheads="1"/>
          </p:cNvSpPr>
          <p:nvPr/>
        </p:nvSpPr>
        <p:spPr bwMode="auto">
          <a:xfrm>
            <a:off x="6659563" y="2884488"/>
            <a:ext cx="504825" cy="36036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I</a:t>
            </a:r>
          </a:p>
        </p:txBody>
      </p:sp>
      <p:sp>
        <p:nvSpPr>
          <p:cNvPr id="65550" name="Oval 13"/>
          <p:cNvSpPr>
            <a:spLocks noChangeArrowheads="1"/>
          </p:cNvSpPr>
          <p:nvPr/>
        </p:nvSpPr>
        <p:spPr bwMode="auto">
          <a:xfrm>
            <a:off x="250825" y="3963988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 dirty="0">
                <a:latin typeface="Verdana" pitchFamily="34" charset="0"/>
                <a:ea typeface="宋体" pitchFamily="2" charset="-122"/>
              </a:rPr>
              <a:t>J</a:t>
            </a:r>
          </a:p>
        </p:txBody>
      </p:sp>
      <p:sp>
        <p:nvSpPr>
          <p:cNvPr id="65551" name="Oval 14"/>
          <p:cNvSpPr>
            <a:spLocks noChangeArrowheads="1"/>
          </p:cNvSpPr>
          <p:nvPr/>
        </p:nvSpPr>
        <p:spPr bwMode="auto">
          <a:xfrm>
            <a:off x="1331913" y="3963988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K</a:t>
            </a:r>
          </a:p>
        </p:txBody>
      </p:sp>
      <p:sp>
        <p:nvSpPr>
          <p:cNvPr id="65552" name="Rectangle 15"/>
          <p:cNvSpPr>
            <a:spLocks noChangeArrowheads="1"/>
          </p:cNvSpPr>
          <p:nvPr/>
        </p:nvSpPr>
        <p:spPr bwMode="auto">
          <a:xfrm>
            <a:off x="4138613" y="3963988"/>
            <a:ext cx="504825" cy="36036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L</a:t>
            </a:r>
          </a:p>
        </p:txBody>
      </p:sp>
      <p:sp>
        <p:nvSpPr>
          <p:cNvPr id="65553" name="Rectangle 16"/>
          <p:cNvSpPr>
            <a:spLocks noChangeArrowheads="1"/>
          </p:cNvSpPr>
          <p:nvPr/>
        </p:nvSpPr>
        <p:spPr bwMode="auto">
          <a:xfrm>
            <a:off x="7308850" y="3963988"/>
            <a:ext cx="504825" cy="36036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P</a:t>
            </a:r>
          </a:p>
        </p:txBody>
      </p:sp>
      <p:sp>
        <p:nvSpPr>
          <p:cNvPr id="65554" name="Oval 17"/>
          <p:cNvSpPr>
            <a:spLocks noChangeArrowheads="1"/>
          </p:cNvSpPr>
          <p:nvPr/>
        </p:nvSpPr>
        <p:spPr bwMode="auto">
          <a:xfrm>
            <a:off x="6227763" y="3963988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N</a:t>
            </a:r>
          </a:p>
        </p:txBody>
      </p:sp>
      <p:sp>
        <p:nvSpPr>
          <p:cNvPr id="65555" name="Oval 18"/>
          <p:cNvSpPr>
            <a:spLocks noChangeArrowheads="1"/>
          </p:cNvSpPr>
          <p:nvPr/>
        </p:nvSpPr>
        <p:spPr bwMode="auto">
          <a:xfrm>
            <a:off x="3348038" y="4972050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Q</a:t>
            </a:r>
          </a:p>
        </p:txBody>
      </p:sp>
      <p:sp>
        <p:nvSpPr>
          <p:cNvPr id="65556" name="Oval 19"/>
          <p:cNvSpPr>
            <a:spLocks noChangeArrowheads="1"/>
          </p:cNvSpPr>
          <p:nvPr/>
        </p:nvSpPr>
        <p:spPr bwMode="auto">
          <a:xfrm>
            <a:off x="4140200" y="4972050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R</a:t>
            </a:r>
          </a:p>
        </p:txBody>
      </p:sp>
      <p:sp>
        <p:nvSpPr>
          <p:cNvPr id="65557" name="Oval 20"/>
          <p:cNvSpPr>
            <a:spLocks noChangeArrowheads="1"/>
          </p:cNvSpPr>
          <p:nvPr/>
        </p:nvSpPr>
        <p:spPr bwMode="auto">
          <a:xfrm>
            <a:off x="4932363" y="4972050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S</a:t>
            </a:r>
          </a:p>
        </p:txBody>
      </p:sp>
      <p:sp>
        <p:nvSpPr>
          <p:cNvPr id="65558" name="Oval 21"/>
          <p:cNvSpPr>
            <a:spLocks noChangeArrowheads="1"/>
          </p:cNvSpPr>
          <p:nvPr/>
        </p:nvSpPr>
        <p:spPr bwMode="auto">
          <a:xfrm>
            <a:off x="6588125" y="4972050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T</a:t>
            </a:r>
          </a:p>
        </p:txBody>
      </p:sp>
      <p:sp>
        <p:nvSpPr>
          <p:cNvPr id="65559" name="Rectangle 22"/>
          <p:cNvSpPr>
            <a:spLocks noChangeArrowheads="1"/>
          </p:cNvSpPr>
          <p:nvPr/>
        </p:nvSpPr>
        <p:spPr bwMode="auto">
          <a:xfrm>
            <a:off x="7885113" y="4972050"/>
            <a:ext cx="504825" cy="36036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U</a:t>
            </a:r>
          </a:p>
        </p:txBody>
      </p:sp>
      <p:sp>
        <p:nvSpPr>
          <p:cNvPr id="65560" name="Oval 23"/>
          <p:cNvSpPr>
            <a:spLocks noChangeArrowheads="1"/>
          </p:cNvSpPr>
          <p:nvPr/>
        </p:nvSpPr>
        <p:spPr bwMode="auto">
          <a:xfrm>
            <a:off x="7380288" y="5764213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V</a:t>
            </a:r>
          </a:p>
        </p:txBody>
      </p:sp>
      <p:sp>
        <p:nvSpPr>
          <p:cNvPr id="65561" name="Oval 24"/>
          <p:cNvSpPr>
            <a:spLocks noChangeArrowheads="1"/>
          </p:cNvSpPr>
          <p:nvPr/>
        </p:nvSpPr>
        <p:spPr bwMode="auto">
          <a:xfrm>
            <a:off x="8461375" y="5764213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W</a:t>
            </a:r>
          </a:p>
        </p:txBody>
      </p:sp>
      <p:sp>
        <p:nvSpPr>
          <p:cNvPr id="65562" name="Text Box 25"/>
          <p:cNvSpPr txBox="1">
            <a:spLocks noChangeArrowheads="1"/>
          </p:cNvSpPr>
          <p:nvPr/>
        </p:nvSpPr>
        <p:spPr bwMode="auto">
          <a:xfrm>
            <a:off x="7885113" y="5691188"/>
            <a:ext cx="5032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2400" b="1">
                <a:latin typeface="Verdana" pitchFamily="34" charset="0"/>
                <a:ea typeface="宋体" pitchFamily="2" charset="-122"/>
              </a:rPr>
              <a:t>…</a:t>
            </a:r>
          </a:p>
        </p:txBody>
      </p:sp>
      <p:sp>
        <p:nvSpPr>
          <p:cNvPr id="65563" name="Oval 26"/>
          <p:cNvSpPr>
            <a:spLocks noChangeArrowheads="1"/>
          </p:cNvSpPr>
          <p:nvPr/>
        </p:nvSpPr>
        <p:spPr bwMode="auto">
          <a:xfrm>
            <a:off x="5364163" y="3963988"/>
            <a:ext cx="431800" cy="431800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altLang="zh-CN" sz="2000" b="1">
                <a:latin typeface="Verdana" pitchFamily="34" charset="0"/>
                <a:ea typeface="宋体" pitchFamily="2" charset="-122"/>
              </a:rPr>
              <a:t>M</a:t>
            </a:r>
          </a:p>
        </p:txBody>
      </p:sp>
      <p:sp>
        <p:nvSpPr>
          <p:cNvPr id="65564" name="Text Box 27"/>
          <p:cNvSpPr txBox="1">
            <a:spLocks noChangeArrowheads="1"/>
          </p:cNvSpPr>
          <p:nvPr/>
        </p:nvSpPr>
        <p:spPr bwMode="auto">
          <a:xfrm>
            <a:off x="4211638" y="1803400"/>
            <a:ext cx="5032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2400" b="1">
                <a:latin typeface="Verdana" pitchFamily="34" charset="0"/>
                <a:ea typeface="宋体" pitchFamily="2" charset="-122"/>
              </a:rPr>
              <a:t>…</a:t>
            </a:r>
          </a:p>
        </p:txBody>
      </p:sp>
      <p:sp>
        <p:nvSpPr>
          <p:cNvPr id="65565" name="Text Box 28"/>
          <p:cNvSpPr txBox="1">
            <a:spLocks noChangeArrowheads="1"/>
          </p:cNvSpPr>
          <p:nvPr/>
        </p:nvSpPr>
        <p:spPr bwMode="auto">
          <a:xfrm>
            <a:off x="4716463" y="3819525"/>
            <a:ext cx="5032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2400" b="1">
                <a:latin typeface="Verdana" pitchFamily="34" charset="0"/>
                <a:ea typeface="宋体" pitchFamily="2" charset="-122"/>
              </a:rPr>
              <a:t>…</a:t>
            </a:r>
          </a:p>
        </p:txBody>
      </p:sp>
      <p:sp>
        <p:nvSpPr>
          <p:cNvPr id="65566" name="Text Box 29"/>
          <p:cNvSpPr txBox="1">
            <a:spLocks noChangeArrowheads="1"/>
          </p:cNvSpPr>
          <p:nvPr/>
        </p:nvSpPr>
        <p:spPr bwMode="auto">
          <a:xfrm>
            <a:off x="5580063" y="2740025"/>
            <a:ext cx="5032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zh-CN" sz="2400" b="1">
                <a:latin typeface="Verdana" pitchFamily="34" charset="0"/>
                <a:ea typeface="宋体" pitchFamily="2" charset="-122"/>
              </a:rPr>
              <a:t>…</a:t>
            </a:r>
          </a:p>
        </p:txBody>
      </p:sp>
      <p:sp>
        <p:nvSpPr>
          <p:cNvPr id="65567" name="Line 30"/>
          <p:cNvSpPr>
            <a:spLocks noChangeShapeType="1"/>
          </p:cNvSpPr>
          <p:nvPr/>
        </p:nvSpPr>
        <p:spPr bwMode="auto">
          <a:xfrm flipH="1">
            <a:off x="1547813" y="1371600"/>
            <a:ext cx="1871662" cy="5762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68" name="Line 31"/>
          <p:cNvSpPr>
            <a:spLocks noChangeShapeType="1"/>
          </p:cNvSpPr>
          <p:nvPr/>
        </p:nvSpPr>
        <p:spPr bwMode="auto">
          <a:xfrm>
            <a:off x="3419475" y="1371600"/>
            <a:ext cx="0" cy="5762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69" name="Line 32"/>
          <p:cNvSpPr>
            <a:spLocks noChangeShapeType="1"/>
          </p:cNvSpPr>
          <p:nvPr/>
        </p:nvSpPr>
        <p:spPr bwMode="auto">
          <a:xfrm>
            <a:off x="3419475" y="1371600"/>
            <a:ext cx="2376488" cy="5762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70" name="Line 33"/>
          <p:cNvSpPr>
            <a:spLocks noChangeShapeType="1"/>
          </p:cNvSpPr>
          <p:nvPr/>
        </p:nvSpPr>
        <p:spPr bwMode="auto">
          <a:xfrm flipH="1">
            <a:off x="900113" y="2308225"/>
            <a:ext cx="576262" cy="5762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71" name="Line 34"/>
          <p:cNvSpPr>
            <a:spLocks noChangeShapeType="1"/>
          </p:cNvSpPr>
          <p:nvPr/>
        </p:nvSpPr>
        <p:spPr bwMode="auto">
          <a:xfrm>
            <a:off x="1476375" y="2308225"/>
            <a:ext cx="574675" cy="5762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72" name="Line 35"/>
          <p:cNvSpPr>
            <a:spLocks noChangeShapeType="1"/>
          </p:cNvSpPr>
          <p:nvPr/>
        </p:nvSpPr>
        <p:spPr bwMode="auto">
          <a:xfrm flipH="1">
            <a:off x="539750" y="3243263"/>
            <a:ext cx="287338" cy="7207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73" name="Line 36"/>
          <p:cNvSpPr>
            <a:spLocks noChangeShapeType="1"/>
          </p:cNvSpPr>
          <p:nvPr/>
        </p:nvSpPr>
        <p:spPr bwMode="auto">
          <a:xfrm>
            <a:off x="900113" y="3243263"/>
            <a:ext cx="576262" cy="7207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74" name="Line 37"/>
          <p:cNvSpPr>
            <a:spLocks noChangeShapeType="1"/>
          </p:cNvSpPr>
          <p:nvPr/>
        </p:nvSpPr>
        <p:spPr bwMode="auto">
          <a:xfrm flipH="1">
            <a:off x="2987675" y="2308225"/>
            <a:ext cx="360363" cy="5762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75" name="Line 38"/>
          <p:cNvSpPr>
            <a:spLocks noChangeShapeType="1"/>
          </p:cNvSpPr>
          <p:nvPr/>
        </p:nvSpPr>
        <p:spPr bwMode="auto">
          <a:xfrm>
            <a:off x="3419475" y="2308225"/>
            <a:ext cx="431800" cy="5762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76" name="Line 39"/>
          <p:cNvSpPr>
            <a:spLocks noChangeShapeType="1"/>
          </p:cNvSpPr>
          <p:nvPr/>
        </p:nvSpPr>
        <p:spPr bwMode="auto">
          <a:xfrm flipH="1">
            <a:off x="5003800" y="2308225"/>
            <a:ext cx="792163" cy="5762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77" name="Line 40"/>
          <p:cNvSpPr>
            <a:spLocks noChangeShapeType="1"/>
          </p:cNvSpPr>
          <p:nvPr/>
        </p:nvSpPr>
        <p:spPr bwMode="auto">
          <a:xfrm>
            <a:off x="5795963" y="2308225"/>
            <a:ext cx="1081087" cy="5762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78" name="Line 41"/>
          <p:cNvSpPr>
            <a:spLocks noChangeShapeType="1"/>
          </p:cNvSpPr>
          <p:nvPr/>
        </p:nvSpPr>
        <p:spPr bwMode="auto">
          <a:xfrm flipH="1">
            <a:off x="4356100" y="3243263"/>
            <a:ext cx="647700" cy="7207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79" name="Line 42"/>
          <p:cNvSpPr>
            <a:spLocks noChangeShapeType="1"/>
          </p:cNvSpPr>
          <p:nvPr/>
        </p:nvSpPr>
        <p:spPr bwMode="auto">
          <a:xfrm>
            <a:off x="5003800" y="3243263"/>
            <a:ext cx="576263" cy="7207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80" name="Line 43"/>
          <p:cNvSpPr>
            <a:spLocks noChangeShapeType="1"/>
          </p:cNvSpPr>
          <p:nvPr/>
        </p:nvSpPr>
        <p:spPr bwMode="auto">
          <a:xfrm flipH="1">
            <a:off x="3635375" y="4324350"/>
            <a:ext cx="720725" cy="6477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81" name="Line 44"/>
          <p:cNvSpPr>
            <a:spLocks noChangeShapeType="1"/>
          </p:cNvSpPr>
          <p:nvPr/>
        </p:nvSpPr>
        <p:spPr bwMode="auto">
          <a:xfrm>
            <a:off x="4356100" y="4324350"/>
            <a:ext cx="0" cy="6477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82" name="Line 45"/>
          <p:cNvSpPr>
            <a:spLocks noChangeShapeType="1"/>
          </p:cNvSpPr>
          <p:nvPr/>
        </p:nvSpPr>
        <p:spPr bwMode="auto">
          <a:xfrm>
            <a:off x="4356100" y="4324350"/>
            <a:ext cx="720725" cy="6477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83" name="Line 46"/>
          <p:cNvSpPr>
            <a:spLocks noChangeShapeType="1"/>
          </p:cNvSpPr>
          <p:nvPr/>
        </p:nvSpPr>
        <p:spPr bwMode="auto">
          <a:xfrm flipH="1">
            <a:off x="6443663" y="3243263"/>
            <a:ext cx="504825" cy="7207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84" name="Line 47"/>
          <p:cNvSpPr>
            <a:spLocks noChangeShapeType="1"/>
          </p:cNvSpPr>
          <p:nvPr/>
        </p:nvSpPr>
        <p:spPr bwMode="auto">
          <a:xfrm>
            <a:off x="6946900" y="3243263"/>
            <a:ext cx="577850" cy="7207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85" name="Line 48"/>
          <p:cNvSpPr>
            <a:spLocks noChangeShapeType="1"/>
          </p:cNvSpPr>
          <p:nvPr/>
        </p:nvSpPr>
        <p:spPr bwMode="auto">
          <a:xfrm flipH="1">
            <a:off x="6877050" y="4324350"/>
            <a:ext cx="647700" cy="6477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86" name="Line 49"/>
          <p:cNvSpPr>
            <a:spLocks noChangeShapeType="1"/>
          </p:cNvSpPr>
          <p:nvPr/>
        </p:nvSpPr>
        <p:spPr bwMode="auto">
          <a:xfrm>
            <a:off x="7524750" y="4324350"/>
            <a:ext cx="576263" cy="6477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87" name="Line 50"/>
          <p:cNvSpPr>
            <a:spLocks noChangeShapeType="1"/>
          </p:cNvSpPr>
          <p:nvPr/>
        </p:nvSpPr>
        <p:spPr bwMode="auto">
          <a:xfrm flipH="1">
            <a:off x="7667625" y="5332413"/>
            <a:ext cx="504825" cy="431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88" name="Line 51"/>
          <p:cNvSpPr>
            <a:spLocks noChangeShapeType="1"/>
          </p:cNvSpPr>
          <p:nvPr/>
        </p:nvSpPr>
        <p:spPr bwMode="auto">
          <a:xfrm>
            <a:off x="8172450" y="5332413"/>
            <a:ext cx="503238" cy="431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589" name="Text Box 52"/>
          <p:cNvSpPr txBox="1">
            <a:spLocks noChangeArrowheads="1"/>
          </p:cNvSpPr>
          <p:nvPr/>
        </p:nvSpPr>
        <p:spPr bwMode="auto">
          <a:xfrm>
            <a:off x="2967038" y="5667375"/>
            <a:ext cx="29416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文件系统结构示意图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66</a:t>
            </a:fld>
            <a:endParaRPr lang="en-US" altLang="zh-CN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graphicFrame>
        <p:nvGraphicFramePr>
          <p:cNvPr id="300071" name="Group 39"/>
          <p:cNvGraphicFramePr>
            <a:graphicFrameLocks noGrp="1"/>
          </p:cNvGraphicFramePr>
          <p:nvPr/>
        </p:nvGraphicFramePr>
        <p:xfrm>
          <a:off x="2917825" y="1268413"/>
          <a:ext cx="4103688" cy="4464052"/>
        </p:xfrm>
        <a:graphic>
          <a:graphicData uri="http://schemas.openxmlformats.org/drawingml/2006/table">
            <a:tbl>
              <a:tblPr/>
              <a:tblGrid>
                <a:gridCol w="41036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8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该文件的有关描述信息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72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磁盘地址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8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磁盘地址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72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磁盘地址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8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… …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72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磁盘地址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8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磁盘地址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72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磁盘地址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6584" name="Text Box 23"/>
          <p:cNvSpPr txBox="1">
            <a:spLocks noChangeArrowheads="1"/>
          </p:cNvSpPr>
          <p:nvPr/>
        </p:nvSpPr>
        <p:spPr bwMode="auto">
          <a:xfrm>
            <a:off x="3035300" y="5876925"/>
            <a:ext cx="3860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普通文件的文件控制块组织</a:t>
            </a:r>
          </a:p>
        </p:txBody>
      </p:sp>
      <p:sp>
        <p:nvSpPr>
          <p:cNvPr id="66585" name="Text Box 24"/>
          <p:cNvSpPr txBox="1">
            <a:spLocks noChangeArrowheads="1"/>
          </p:cNvSpPr>
          <p:nvPr/>
        </p:nvSpPr>
        <p:spPr bwMode="auto">
          <a:xfrm>
            <a:off x="2331879" y="1916113"/>
            <a:ext cx="492443" cy="3859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zh-CN" sz="24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1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24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2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24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3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24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…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24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11</a:t>
            </a:r>
          </a:p>
          <a:p>
            <a:pPr algn="ctr" eaLnBrk="1" hangingPunct="1">
              <a:spcBef>
                <a:spcPct val="60000"/>
              </a:spcBef>
            </a:pPr>
            <a:r>
              <a:rPr lang="en-US" altLang="zh-CN" sz="24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12</a:t>
            </a:r>
          </a:p>
          <a:p>
            <a:pPr algn="ctr" eaLnBrk="1" hangingPunct="1">
              <a:spcBef>
                <a:spcPct val="60000"/>
              </a:spcBef>
            </a:pPr>
            <a:r>
              <a:rPr lang="en-US" altLang="zh-CN" sz="2400" b="1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13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67</a:t>
            </a:fld>
            <a:endParaRPr lang="en-US" altLang="zh-CN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67588" name="Rectangle 3"/>
          <p:cNvSpPr>
            <a:spLocks noChangeArrowheads="1"/>
          </p:cNvSpPr>
          <p:nvPr/>
        </p:nvSpPr>
        <p:spPr bwMode="auto">
          <a:xfrm>
            <a:off x="468313" y="1084263"/>
            <a:ext cx="8208962" cy="5361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895350" indent="-895350" defTabSz="850900">
              <a:spcBef>
                <a:spcPct val="500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（</a:t>
            </a:r>
            <a:r>
              <a:rPr kumimoji="1" lang="en-US" altLang="zh-CN" sz="3200" b="1" dirty="0">
                <a:latin typeface="Times New Roman" pitchFamily="18" charset="0"/>
                <a:ea typeface="宋体" pitchFamily="2" charset="-122"/>
              </a:rPr>
              <a:t>1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）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一个普通文件最多可有多少个文件页？</a:t>
            </a:r>
          </a:p>
          <a:p>
            <a:pPr marL="895350" indent="-895350" defTabSz="850900">
              <a:spcBef>
                <a:spcPct val="500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        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10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＋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2</a:t>
            </a:r>
            <a:r>
              <a:rPr kumimoji="1" lang="en-US" altLang="zh-CN" sz="3200" b="1" baseline="30000" dirty="0">
                <a:latin typeface="Times New Roman" pitchFamily="18" charset="0"/>
                <a:ea typeface="楷体_GB2312" pitchFamily="49" charset="-122"/>
              </a:rPr>
              <a:t>8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＋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2</a:t>
            </a:r>
            <a:r>
              <a:rPr kumimoji="1" lang="en-US" altLang="zh-CN" sz="3200" b="1" baseline="30000" dirty="0">
                <a:latin typeface="Times New Roman" pitchFamily="18" charset="0"/>
                <a:ea typeface="楷体_GB2312" pitchFamily="49" charset="-122"/>
              </a:rPr>
              <a:t>8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*2</a:t>
            </a:r>
            <a:r>
              <a:rPr kumimoji="1" lang="en-US" altLang="zh-CN" sz="3200" b="1" baseline="30000" dirty="0">
                <a:latin typeface="Times New Roman" pitchFamily="18" charset="0"/>
                <a:ea typeface="楷体_GB2312" pitchFamily="49" charset="-122"/>
              </a:rPr>
              <a:t>8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＋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2</a:t>
            </a:r>
            <a:r>
              <a:rPr kumimoji="1" lang="en-US" altLang="zh-CN" sz="3200" b="1" baseline="30000" dirty="0">
                <a:latin typeface="Times New Roman" pitchFamily="18" charset="0"/>
                <a:ea typeface="楷体_GB2312" pitchFamily="49" charset="-122"/>
              </a:rPr>
              <a:t>8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*2</a:t>
            </a:r>
            <a:r>
              <a:rPr kumimoji="1" lang="en-US" altLang="zh-CN" sz="3200" b="1" baseline="30000" dirty="0">
                <a:latin typeface="Times New Roman" pitchFamily="18" charset="0"/>
                <a:ea typeface="楷体_GB2312" pitchFamily="49" charset="-122"/>
              </a:rPr>
              <a:t>8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*2</a:t>
            </a:r>
            <a:r>
              <a:rPr kumimoji="1" lang="en-US" altLang="zh-CN" sz="3200" b="1" baseline="30000" dirty="0">
                <a:latin typeface="Times New Roman" pitchFamily="18" charset="0"/>
                <a:ea typeface="楷体_GB2312" pitchFamily="49" charset="-122"/>
              </a:rPr>
              <a:t>8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＝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16843018</a:t>
            </a:r>
          </a:p>
          <a:p>
            <a:pPr marL="895350" indent="-895350" defTabSz="850900">
              <a:lnSpc>
                <a:spcPct val="110000"/>
              </a:lnSpc>
              <a:spcBef>
                <a:spcPct val="500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（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2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）若要读文件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J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中的某一页，最多启动磁盘多少次？</a:t>
            </a:r>
            <a:endParaRPr kumimoji="1" lang="en-US" altLang="zh-CN" sz="3200" b="1" dirty="0">
              <a:latin typeface="Times New Roman" pitchFamily="18" charset="0"/>
              <a:ea typeface="楷体_GB2312" pitchFamily="49" charset="-122"/>
            </a:endParaRPr>
          </a:p>
          <a:p>
            <a:pPr marL="895350" indent="-895350" defTabSz="850900">
              <a:lnSpc>
                <a:spcPct val="110000"/>
              </a:lnSpc>
              <a:spcBef>
                <a:spcPts val="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1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次：读入目录文件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A</a:t>
            </a:r>
          </a:p>
          <a:p>
            <a:pPr marL="895350" indent="-895350" defTabSz="850900">
              <a:lnSpc>
                <a:spcPct val="110000"/>
              </a:lnSpc>
              <a:spcBef>
                <a:spcPts val="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2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次：读入目录文件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D</a:t>
            </a:r>
          </a:p>
          <a:p>
            <a:pPr marL="895350" indent="-895350" defTabSz="850900">
              <a:lnSpc>
                <a:spcPct val="110000"/>
              </a:lnSpc>
              <a:spcBef>
                <a:spcPts val="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3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J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的文件控制块</a:t>
            </a:r>
            <a:endParaRPr kumimoji="1" lang="en-US" altLang="zh-CN" sz="3200" b="1" dirty="0">
              <a:latin typeface="Times New Roman" pitchFamily="18" charset="0"/>
              <a:ea typeface="楷体_GB2312" pitchFamily="49" charset="-122"/>
            </a:endParaRPr>
          </a:p>
          <a:p>
            <a:pPr marL="895350" indent="-895350" defTabSz="850900">
              <a:lnSpc>
                <a:spcPct val="110000"/>
              </a:lnSpc>
              <a:spcBef>
                <a:spcPts val="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4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～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6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次：读入三、二、一级索引表</a:t>
            </a:r>
            <a:endParaRPr kumimoji="1" lang="en-US" altLang="zh-CN" sz="3200" b="1" dirty="0">
              <a:latin typeface="Times New Roman" pitchFamily="18" charset="0"/>
              <a:ea typeface="楷体_GB2312" pitchFamily="49" charset="-122"/>
            </a:endParaRPr>
          </a:p>
          <a:p>
            <a:pPr marL="895350" indent="-895350" defTabSz="850900">
              <a:lnSpc>
                <a:spcPct val="110000"/>
              </a:lnSpc>
              <a:spcBef>
                <a:spcPts val="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7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次：读入相应的页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68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5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5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5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5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5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5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75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75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5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5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5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75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75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75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68612" name="Rectangle 3"/>
          <p:cNvSpPr>
            <a:spLocks noChangeArrowheads="1"/>
          </p:cNvSpPr>
          <p:nvPr/>
        </p:nvSpPr>
        <p:spPr bwMode="auto">
          <a:xfrm>
            <a:off x="468313" y="1224851"/>
            <a:ext cx="7992119" cy="5084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895350" indent="-895350" defTabSz="850900">
              <a:lnSpc>
                <a:spcPct val="110000"/>
              </a:lnSpc>
              <a:spcBef>
                <a:spcPct val="500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（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3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）若要读文件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W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中的某一页，最少启动磁盘多少次？</a:t>
            </a:r>
            <a:endParaRPr kumimoji="1" lang="en-US" altLang="zh-CN" sz="3200" b="1" dirty="0">
              <a:latin typeface="Times New Roman" pitchFamily="18" charset="0"/>
              <a:ea typeface="楷体_GB2312" pitchFamily="49" charset="-122"/>
            </a:endParaRPr>
          </a:p>
          <a:p>
            <a:pPr marL="895350" indent="-895350" defTabSz="850900">
              <a:lnSpc>
                <a:spcPct val="114000"/>
              </a:lnSpc>
              <a:spcBef>
                <a:spcPts val="6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1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次：读入目录文件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C</a:t>
            </a:r>
          </a:p>
          <a:p>
            <a:pPr marL="895350" indent="-895350" defTabSz="850900">
              <a:lnSpc>
                <a:spcPct val="114000"/>
              </a:lnSpc>
              <a:spcBef>
                <a:spcPts val="6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2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次：读入目录文件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I</a:t>
            </a:r>
          </a:p>
          <a:p>
            <a:pPr marL="895350" indent="-895350" defTabSz="850900">
              <a:lnSpc>
                <a:spcPct val="114000"/>
              </a:lnSpc>
              <a:spcBef>
                <a:spcPts val="6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3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次：读入目录文件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P</a:t>
            </a:r>
          </a:p>
          <a:p>
            <a:pPr marL="895350" indent="-895350" defTabSz="850900">
              <a:lnSpc>
                <a:spcPct val="114000"/>
              </a:lnSpc>
              <a:spcBef>
                <a:spcPts val="6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4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次：读入目录文件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U</a:t>
            </a:r>
          </a:p>
          <a:p>
            <a:pPr marL="895350" indent="-895350" defTabSz="850900">
              <a:lnSpc>
                <a:spcPct val="114000"/>
              </a:lnSpc>
              <a:spcBef>
                <a:spcPts val="6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5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W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的文件控制块</a:t>
            </a:r>
            <a:endParaRPr kumimoji="1" lang="en-US" altLang="zh-CN" sz="3200" b="1" dirty="0">
              <a:latin typeface="Times New Roman" pitchFamily="18" charset="0"/>
              <a:ea typeface="楷体_GB2312" pitchFamily="49" charset="-122"/>
            </a:endParaRPr>
          </a:p>
          <a:p>
            <a:pPr marL="895350" indent="-895350" defTabSz="850900">
              <a:lnSpc>
                <a:spcPct val="114000"/>
              </a:lnSpc>
              <a:spcBef>
                <a:spcPts val="6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6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次：读入相应的页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69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6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6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86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86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6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6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86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86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86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86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86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86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11268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41300"/>
            <a:ext cx="8458200" cy="676275"/>
          </a:xfrm>
          <a:noFill/>
        </p:spPr>
        <p:txBody>
          <a:bodyPr anchor="b"/>
          <a:lstStyle/>
          <a:p>
            <a:pPr algn="ctr" eaLnBrk="1" fontAlgn="ctr" hangingPunct="1"/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.1 </a:t>
            </a:r>
            <a:r>
              <a:rPr lang="zh-CN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 </a:t>
            </a:r>
          </a:p>
        </p:txBody>
      </p:sp>
      <p:sp>
        <p:nvSpPr>
          <p:cNvPr id="11269" name="Text Box 5"/>
          <p:cNvSpPr txBox="1">
            <a:spLocks noChangeArrowheads="1"/>
          </p:cNvSpPr>
          <p:nvPr/>
        </p:nvSpPr>
        <p:spPr bwMode="auto">
          <a:xfrm>
            <a:off x="1908175" y="1449388"/>
            <a:ext cx="531908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kumimoji="1" lang="en-US" altLang="zh-CN" sz="4000" b="1" dirty="0">
                <a:solidFill>
                  <a:srgbClr val="2B166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5.1.1 </a:t>
            </a:r>
            <a:r>
              <a:rPr kumimoji="1" lang="zh-CN" altLang="en-US" sz="4000" b="1" dirty="0">
                <a:solidFill>
                  <a:srgbClr val="2B166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文件的基本概念 </a:t>
            </a:r>
            <a:endParaRPr kumimoji="1" lang="en-US" altLang="zh-CN" sz="4000" b="1" dirty="0">
              <a:solidFill>
                <a:srgbClr val="2B166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270" name="Rectangle 6"/>
          <p:cNvSpPr>
            <a:spLocks noChangeArrowheads="1"/>
          </p:cNvSpPr>
          <p:nvPr/>
        </p:nvSpPr>
        <p:spPr bwMode="auto">
          <a:xfrm>
            <a:off x="441325" y="2606675"/>
            <a:ext cx="8250238" cy="3091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288925" indent="-288925" algn="just">
              <a:lnSpc>
                <a:spcPct val="13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文件是一种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抽象机制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，它提供了一种把信息保存在磁盘等存储设备上，并且便于以后访问的方法。</a:t>
            </a:r>
            <a:r>
              <a:rPr kumimoji="1"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抽象性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体现在用户不必关心具体的实现细节。</a:t>
            </a:r>
          </a:p>
          <a:p>
            <a:pPr marL="288925" indent="-288925" algn="just">
              <a:lnSpc>
                <a:spcPct val="130000"/>
              </a:lnSpc>
              <a:spcBef>
                <a:spcPct val="60000"/>
              </a:spcBef>
              <a:buClr>
                <a:schemeClr val="tx1"/>
              </a:buClr>
              <a:buFont typeface="Wingdings" pitchFamily="2" charset="2"/>
              <a:buChar char="w"/>
              <a:defRPr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可以视为一个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单独的、连续的逻辑地址空间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，其大小即为文件的大小，与进程的地址空间无关。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7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69636" name="Rectangle 3"/>
          <p:cNvSpPr>
            <a:spLocks noChangeArrowheads="1"/>
          </p:cNvSpPr>
          <p:nvPr/>
        </p:nvSpPr>
        <p:spPr bwMode="auto">
          <a:xfrm>
            <a:off x="468313" y="1052736"/>
            <a:ext cx="8208962" cy="5050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895350" indent="-895350" defTabSz="850900">
              <a:lnSpc>
                <a:spcPct val="130000"/>
              </a:lnSpc>
              <a:spcBef>
                <a:spcPct val="500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（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4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）若要读文件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W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中的某一页，为最大限度减少启动磁盘的次数，可采用什么方法？此时，磁盘最多启动多少次？</a:t>
            </a:r>
          </a:p>
          <a:p>
            <a:pPr marL="895350" indent="-895350" defTabSz="850900">
              <a:lnSpc>
                <a:spcPct val="130000"/>
              </a:lnSpc>
              <a:spcBef>
                <a:spcPct val="500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    </a:t>
            </a:r>
            <a:r>
              <a:rPr kumimoji="1" lang="zh-CN" altLang="en-US" sz="2800" b="1" dirty="0">
                <a:solidFill>
                  <a:srgbClr val="800000"/>
                </a:solidFill>
                <a:latin typeface="微软雅黑" pitchFamily="34" charset="-122"/>
                <a:ea typeface="微软雅黑" pitchFamily="34" charset="-122"/>
              </a:rPr>
              <a:t>可将文件</a:t>
            </a:r>
            <a:r>
              <a:rPr kumimoji="1" lang="en-US" altLang="zh-CN" sz="2800" b="1" dirty="0">
                <a:solidFill>
                  <a:srgbClr val="800000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W</a:t>
            </a:r>
            <a:r>
              <a:rPr kumimoji="1" lang="zh-CN" altLang="en-US" sz="2800" b="1" dirty="0">
                <a:solidFill>
                  <a:srgbClr val="800000"/>
                </a:solidFill>
                <a:latin typeface="微软雅黑" pitchFamily="34" charset="-122"/>
                <a:ea typeface="微软雅黑" pitchFamily="34" charset="-122"/>
              </a:rPr>
              <a:t>直接链接在根目录的最左端</a:t>
            </a:r>
            <a:endParaRPr kumimoji="1" lang="en-US" altLang="zh-CN" sz="3200" b="1" dirty="0">
              <a:solidFill>
                <a:srgbClr val="8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895350" indent="-895350" defTabSz="850900">
              <a:lnSpc>
                <a:spcPct val="130000"/>
              </a:lnSpc>
              <a:spcBef>
                <a:spcPts val="6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solidFill>
                  <a:srgbClr val="80000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1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W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的文件控制块</a:t>
            </a:r>
            <a:endParaRPr kumimoji="1" lang="en-US" altLang="zh-CN" sz="3200" b="1" dirty="0">
              <a:latin typeface="Times New Roman" pitchFamily="18" charset="0"/>
              <a:ea typeface="楷体_GB2312" pitchFamily="49" charset="-122"/>
            </a:endParaRPr>
          </a:p>
          <a:p>
            <a:pPr marL="895350" indent="-895350" defTabSz="850900">
              <a:lnSpc>
                <a:spcPct val="130000"/>
              </a:lnSpc>
              <a:spcBef>
                <a:spcPts val="6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2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～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4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次：读入三、二、一级索引表</a:t>
            </a:r>
            <a:endParaRPr kumimoji="1" lang="en-US" altLang="zh-CN" sz="3200" b="1" dirty="0">
              <a:latin typeface="Times New Roman" pitchFamily="18" charset="0"/>
              <a:ea typeface="楷体_GB2312" pitchFamily="49" charset="-122"/>
            </a:endParaRPr>
          </a:p>
          <a:p>
            <a:pPr marL="895350" indent="-895350" defTabSz="850900">
              <a:lnSpc>
                <a:spcPct val="130000"/>
              </a:lnSpc>
              <a:spcBef>
                <a:spcPts val="600"/>
              </a:spcBef>
              <a:buClr>
                <a:srgbClr val="FFFF66"/>
              </a:buClr>
              <a:tabLst>
                <a:tab pos="804863" algn="l"/>
              </a:tabLst>
            </a:pP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	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第</a:t>
            </a:r>
            <a:r>
              <a:rPr kumimoji="1" lang="en-US" altLang="zh-CN" sz="3200" b="1" dirty="0">
                <a:latin typeface="Times New Roman" pitchFamily="18" charset="0"/>
                <a:ea typeface="楷体_GB2312" pitchFamily="49" charset="-122"/>
              </a:rPr>
              <a:t>5</a:t>
            </a:r>
            <a:r>
              <a:rPr kumimoji="1" lang="zh-CN" altLang="en-US" sz="3200" b="1" dirty="0">
                <a:latin typeface="Times New Roman" pitchFamily="18" charset="0"/>
                <a:ea typeface="楷体_GB2312" pitchFamily="49" charset="-122"/>
              </a:rPr>
              <a:t>次：读入相应的页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70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9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9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9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9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9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9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96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96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70660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241300"/>
            <a:ext cx="8458200" cy="676275"/>
          </a:xfrm>
          <a:noFill/>
        </p:spPr>
        <p:txBody>
          <a:bodyPr anchor="b"/>
          <a:lstStyle/>
          <a:p>
            <a:pPr algn="ctr" eaLnBrk="1" fontAlgn="ctr" hangingPunct="1"/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en-US" altLang="zh-CN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3.5</a:t>
            </a:r>
            <a:r>
              <a:rPr lang="en-US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空闲空间管理</a:t>
            </a:r>
          </a:p>
        </p:txBody>
      </p:sp>
      <p:sp>
        <p:nvSpPr>
          <p:cNvPr id="70661" name="Rectangle 4"/>
          <p:cNvSpPr>
            <a:spLocks noChangeArrowheads="1"/>
          </p:cNvSpPr>
          <p:nvPr/>
        </p:nvSpPr>
        <p:spPr bwMode="auto">
          <a:xfrm>
            <a:off x="719138" y="1484784"/>
            <a:ext cx="7688262" cy="4351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lnSpc>
                <a:spcPct val="125000"/>
              </a:lnSpc>
              <a:spcBef>
                <a:spcPct val="10000"/>
              </a:spcBef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为了记录磁盘的空闲空间，系统维护了一</a:t>
            </a:r>
          </a:p>
          <a:p>
            <a:pPr algn="just">
              <a:lnSpc>
                <a:spcPct val="125000"/>
              </a:lnSpc>
              <a:spcBef>
                <a:spcPct val="10000"/>
              </a:spcBef>
              <a:buClr>
                <a:srgbClr val="FFFF66"/>
              </a:buClr>
              <a:buFont typeface="Wingdings" pitchFamily="2" charset="2"/>
              <a:buNone/>
            </a:pP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个</a:t>
            </a:r>
            <a:r>
              <a:rPr kumimoji="1" lang="zh-CN" altLang="en-US" sz="32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空闲空间列表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，它记录了磁盘上所有的</a:t>
            </a:r>
            <a:r>
              <a:rPr kumimoji="1" lang="zh-CN" altLang="en-US" sz="32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空闲物理块</a:t>
            </a:r>
            <a:r>
              <a:rPr kumimoji="1" lang="zh-CN" altLang="en-US" sz="3200" b="1" dirty="0">
                <a:latin typeface="Times New Roman" pitchFamily="18" charset="0"/>
                <a:ea typeface="宋体" pitchFamily="2" charset="-122"/>
              </a:rPr>
              <a:t>。具体的实现方法有：</a:t>
            </a:r>
          </a:p>
          <a:p>
            <a:pPr marL="2279650" lvl="4" indent="-298450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latin typeface="微软雅黑" pitchFamily="34" charset="-122"/>
                <a:ea typeface="微软雅黑" pitchFamily="34" charset="-122"/>
              </a:rPr>
              <a:t>位图法</a:t>
            </a:r>
          </a:p>
          <a:p>
            <a:pPr marL="2279650" lvl="4" indent="-298450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latin typeface="微软雅黑" pitchFamily="34" charset="-122"/>
                <a:ea typeface="微软雅黑" pitchFamily="34" charset="-122"/>
              </a:rPr>
              <a:t>链表法</a:t>
            </a:r>
          </a:p>
          <a:p>
            <a:pPr marL="2279650" lvl="4" indent="-298450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3200" b="1" dirty="0">
                <a:latin typeface="微软雅黑" pitchFamily="34" charset="-122"/>
                <a:ea typeface="微软雅黑" pitchFamily="34" charset="-122"/>
              </a:rPr>
              <a:t>索引法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71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06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06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06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06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06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06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71684" name="Text Box 5"/>
          <p:cNvSpPr txBox="1">
            <a:spLocks noChangeArrowheads="1"/>
          </p:cNvSpPr>
          <p:nvPr/>
        </p:nvSpPr>
        <p:spPr bwMode="auto">
          <a:xfrm>
            <a:off x="3375025" y="188913"/>
            <a:ext cx="2590800" cy="641350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位图法</a:t>
            </a:r>
          </a:p>
        </p:txBody>
      </p:sp>
      <p:sp>
        <p:nvSpPr>
          <p:cNvPr id="71685" name="Rectangle 6"/>
          <p:cNvSpPr>
            <a:spLocks noChangeArrowheads="1"/>
          </p:cNvSpPr>
          <p:nvPr/>
        </p:nvSpPr>
        <p:spPr bwMode="auto">
          <a:xfrm>
            <a:off x="412750" y="987425"/>
            <a:ext cx="8308975" cy="5602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>
            <a:spAutoFit/>
          </a:bodyPr>
          <a:lstStyle/>
          <a:p>
            <a:pPr marL="288925" indent="-288925" algn="just">
              <a:buClr>
                <a:schemeClr val="tx1"/>
              </a:buClr>
              <a:buFont typeface="Wingdings" pitchFamily="2" charset="2"/>
              <a:buNone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用</a:t>
            </a:r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位图（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bitmap</a:t>
            </a:r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来表示磁盘的空闲空间列表：</a:t>
            </a:r>
          </a:p>
          <a:p>
            <a:pPr marL="288925" indent="-288925" algn="just">
              <a:spcBef>
                <a:spcPct val="3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把磁盘的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每一个物理块用</a:t>
            </a:r>
            <a:r>
              <a:rPr kumimoji="1" lang="en-US" altLang="zh-CN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  <a:r>
              <a:rPr kumimoji="1" lang="en-US" altLang="zh-CN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bit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来表示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，若物理块是空闲的，则相应位的值为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；若物理块已分配，则相应位的值为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0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  <a:p>
            <a:pPr marL="288925" indent="-288925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若磁盘有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N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个物理块，则对应于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N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位，将这些连续的位流分隔为一个个的字节，再组织成一个个的字，即得到相应的位图。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第一个空闲物理块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是：</a:t>
            </a:r>
            <a:b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</a:b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(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值为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0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的字个数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)×(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字长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)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＋首个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1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的字内偏移量</a:t>
            </a:r>
          </a:p>
          <a:p>
            <a:pPr marL="288925" indent="-288925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位图本身存放在磁盘上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，假设磁盘大小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16G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，物理块大小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1KB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，则需要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2</a:t>
            </a:r>
            <a:r>
              <a:rPr kumimoji="1" lang="en-US" altLang="zh-CN" sz="2800" b="1" baseline="30000" dirty="0">
                <a:latin typeface="Times New Roman" pitchFamily="18" charset="0"/>
                <a:ea typeface="宋体" pitchFamily="2" charset="-122"/>
              </a:rPr>
              <a:t>34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/2</a:t>
            </a:r>
            <a:r>
              <a:rPr kumimoji="1" lang="en-US" altLang="zh-CN" sz="2800" b="1" baseline="30000" dirty="0">
                <a:latin typeface="Times New Roman" pitchFamily="18" charset="0"/>
                <a:ea typeface="宋体" pitchFamily="2" charset="-122"/>
              </a:rPr>
              <a:t>10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＝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2</a:t>
            </a:r>
            <a:r>
              <a:rPr kumimoji="1" lang="en-US" altLang="zh-CN" sz="2800" b="1" baseline="30000" dirty="0">
                <a:latin typeface="Times New Roman" pitchFamily="18" charset="0"/>
                <a:ea typeface="宋体" pitchFamily="2" charset="-122"/>
              </a:rPr>
              <a:t>24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位，即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2M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字节、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2048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个物理块；</a:t>
            </a:r>
          </a:p>
          <a:p>
            <a:pPr marL="288925" indent="-288925" algn="just"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优点：分配给文件的物理块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比较连续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72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6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6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6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6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6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16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6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16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72708" name="Text Box 4"/>
          <p:cNvSpPr txBox="1">
            <a:spLocks noChangeArrowheads="1"/>
          </p:cNvSpPr>
          <p:nvPr/>
        </p:nvSpPr>
        <p:spPr bwMode="auto">
          <a:xfrm>
            <a:off x="3375025" y="188913"/>
            <a:ext cx="2678113" cy="641350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链表法</a:t>
            </a:r>
          </a:p>
        </p:txBody>
      </p:sp>
      <p:sp>
        <p:nvSpPr>
          <p:cNvPr id="72709" name="Rectangle 5"/>
          <p:cNvSpPr>
            <a:spLocks noChangeArrowheads="1"/>
          </p:cNvSpPr>
          <p:nvPr/>
        </p:nvSpPr>
        <p:spPr bwMode="auto">
          <a:xfrm>
            <a:off x="412750" y="1485876"/>
            <a:ext cx="8308975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lnSpc>
                <a:spcPct val="15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None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用</a:t>
            </a:r>
            <a:r>
              <a:rPr kumimoji="1" lang="zh-CN" altLang="en-US" sz="28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链表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来表示磁盘的空闲空间列表：</a:t>
            </a:r>
          </a:p>
          <a:p>
            <a:pPr marL="288925" indent="-288925">
              <a:lnSpc>
                <a:spcPct val="15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每一个空闲物理块上都有一个指针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，把所有的空闲块通过该指针链接起来，形成一个链表，文件系统只需记住该链表的首结点指针；</a:t>
            </a:r>
          </a:p>
          <a:p>
            <a:pPr marL="288925" indent="-288925">
              <a:lnSpc>
                <a:spcPct val="15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当需要分配一个空闲物理块给某个文件时，即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摘下链表的首结点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73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7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7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27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27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73732" name="Text Box 4"/>
          <p:cNvSpPr txBox="1">
            <a:spLocks noChangeArrowheads="1"/>
          </p:cNvSpPr>
          <p:nvPr/>
        </p:nvSpPr>
        <p:spPr bwMode="auto">
          <a:xfrm>
            <a:off x="1025525" y="6400800"/>
            <a:ext cx="7140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635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1600" b="1">
                <a:latin typeface="Times New Roman" pitchFamily="18" charset="0"/>
                <a:ea typeface="宋体" pitchFamily="2" charset="-122"/>
              </a:rPr>
              <a:t>（本图摘自</a:t>
            </a:r>
            <a:r>
              <a:rPr kumimoji="1" lang="en-US" altLang="zh-CN" sz="1600" b="1">
                <a:latin typeface="Times New Roman" pitchFamily="18" charset="0"/>
                <a:ea typeface="宋体" pitchFamily="2" charset="-122"/>
              </a:rPr>
              <a:t>Silberschatz, Galvin and  Gagne</a:t>
            </a:r>
            <a:r>
              <a:rPr kumimoji="1" lang="zh-CN" altLang="en-US" sz="1600" b="1">
                <a:latin typeface="Times New Roman" pitchFamily="18" charset="0"/>
                <a:ea typeface="宋体" pitchFamily="2" charset="-122"/>
              </a:rPr>
              <a:t>： “</a:t>
            </a:r>
            <a:r>
              <a:rPr kumimoji="1" lang="en-US" altLang="zh-CN" sz="1600" b="1">
                <a:latin typeface="Times New Roman" pitchFamily="18" charset="0"/>
                <a:ea typeface="宋体" pitchFamily="2" charset="-122"/>
              </a:rPr>
              <a:t>Operating System Concepts” </a:t>
            </a:r>
            <a:r>
              <a:rPr kumimoji="1" lang="zh-CN" altLang="en-US" sz="1600" b="1">
                <a:latin typeface="Times New Roman" pitchFamily="18" charset="0"/>
                <a:ea typeface="宋体" pitchFamily="2" charset="-122"/>
              </a:rPr>
              <a:t>）</a:t>
            </a:r>
          </a:p>
        </p:txBody>
      </p:sp>
      <p:pic>
        <p:nvPicPr>
          <p:cNvPr id="7373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7" t="2734" r="20677" b="1476"/>
          <a:stretch>
            <a:fillRect/>
          </a:stretch>
        </p:blipFill>
        <p:spPr bwMode="auto">
          <a:xfrm>
            <a:off x="1350963" y="179388"/>
            <a:ext cx="6430962" cy="6164262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74</a:t>
            </a:fld>
            <a:endParaRPr lang="en-US" altLang="zh-CN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74756" name="Text Box 4"/>
          <p:cNvSpPr txBox="1">
            <a:spLocks noChangeArrowheads="1"/>
          </p:cNvSpPr>
          <p:nvPr/>
        </p:nvSpPr>
        <p:spPr bwMode="auto">
          <a:xfrm>
            <a:off x="3375025" y="188913"/>
            <a:ext cx="2576513" cy="641350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36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索引法</a:t>
            </a:r>
          </a:p>
        </p:txBody>
      </p:sp>
      <p:sp>
        <p:nvSpPr>
          <p:cNvPr id="74757" name="Rectangle 5"/>
          <p:cNvSpPr>
            <a:spLocks noChangeArrowheads="1"/>
          </p:cNvSpPr>
          <p:nvPr/>
        </p:nvSpPr>
        <p:spPr bwMode="auto">
          <a:xfrm>
            <a:off x="412750" y="980728"/>
            <a:ext cx="8308975" cy="539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 algn="just">
              <a:lnSpc>
                <a:spcPct val="114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对链表法的一种修改，由若干个空闲物理块组成一个链表，但这些物理块本身并不参与分配，而是专门用来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记录系统中所有空闲物理块的编号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；</a:t>
            </a:r>
          </a:p>
          <a:p>
            <a:pPr marL="288925" indent="-288925" algn="just">
              <a:lnSpc>
                <a:spcPct val="114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当系统运行时，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把一个链表结点（物理块）装入内存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，然后把它所包含的空闲物理块编号分配给需要的文件，并且在文件删除后，把新的空闲物理块编号填入到该结点当中；</a:t>
            </a:r>
          </a:p>
          <a:p>
            <a:pPr marL="288925" indent="-288925" algn="just">
              <a:lnSpc>
                <a:spcPct val="114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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若该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结点已满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，且又有磁盘空间被释放；或者该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结点已空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，且又有文件申请磁盘空间，则将该结点写回磁盘，并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调入新的结点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75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4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4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pic>
        <p:nvPicPr>
          <p:cNvPr id="75780" name="Picture 4" descr="6-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850" y="595313"/>
            <a:ext cx="8861425" cy="592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5781" name="Text Box 5"/>
          <p:cNvSpPr txBox="1">
            <a:spLocks noChangeArrowheads="1"/>
          </p:cNvSpPr>
          <p:nvPr/>
        </p:nvSpPr>
        <p:spPr bwMode="auto">
          <a:xfrm>
            <a:off x="2820988" y="6005513"/>
            <a:ext cx="1255712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索引法</a:t>
            </a:r>
          </a:p>
        </p:txBody>
      </p:sp>
      <p:sp>
        <p:nvSpPr>
          <p:cNvPr id="75782" name="Text Box 6"/>
          <p:cNvSpPr txBox="1">
            <a:spLocks noChangeArrowheads="1"/>
          </p:cNvSpPr>
          <p:nvPr/>
        </p:nvSpPr>
        <p:spPr bwMode="auto">
          <a:xfrm>
            <a:off x="7035800" y="6005513"/>
            <a:ext cx="12557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kumimoji="1" lang="zh-CN" altLang="en-US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位图法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76</a:t>
            </a:fld>
            <a:endParaRPr lang="en-US" altLang="zh-CN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9" name="Text Box 5"/>
          <p:cNvSpPr txBox="1">
            <a:spLocks noChangeArrowheads="1"/>
          </p:cNvSpPr>
          <p:nvPr/>
        </p:nvSpPr>
        <p:spPr bwMode="auto">
          <a:xfrm>
            <a:off x="2195736" y="2405063"/>
            <a:ext cx="565591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fontAlgn="ctr" hangingPunct="1">
              <a:spcBef>
                <a:spcPct val="50000"/>
              </a:spcBef>
              <a:buFont typeface="Wingdings" pitchFamily="2" charset="2"/>
              <a:buNone/>
            </a:pPr>
            <a:r>
              <a:rPr kumimoji="1" lang="zh-CN" altLang="en-US" sz="8000" b="1" dirty="0">
                <a:solidFill>
                  <a:srgbClr val="FFFFFF"/>
                </a:solidFill>
                <a:latin typeface="Times New Roman" pitchFamily="18" charset="0"/>
                <a:ea typeface="宋体" pitchFamily="2" charset="-122"/>
              </a:rPr>
              <a:t>本章结束啦</a:t>
            </a:r>
            <a:r>
              <a:rPr kumimoji="1" lang="en-US" altLang="zh-CN" sz="8000" b="1" dirty="0">
                <a:solidFill>
                  <a:srgbClr val="FFFFFF"/>
                </a:solidFill>
                <a:latin typeface="Times New Roman" pitchFamily="18" charset="0"/>
                <a:ea typeface="宋体" pitchFamily="2" charset="-122"/>
              </a:rPr>
              <a:t>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29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29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29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29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49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12292" name="Text Box 3"/>
          <p:cNvSpPr txBox="1">
            <a:spLocks noChangeArrowheads="1"/>
          </p:cNvSpPr>
          <p:nvPr/>
        </p:nvSpPr>
        <p:spPr bwMode="auto">
          <a:xfrm>
            <a:off x="3046413" y="1125538"/>
            <a:ext cx="3037756" cy="646331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36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36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文件的命名</a:t>
            </a:r>
          </a:p>
        </p:txBody>
      </p:sp>
      <p:sp>
        <p:nvSpPr>
          <p:cNvPr id="12293" name="Rectangle 4"/>
          <p:cNvSpPr>
            <a:spLocks noChangeArrowheads="1"/>
          </p:cNvSpPr>
          <p:nvPr/>
        </p:nvSpPr>
        <p:spPr bwMode="auto">
          <a:xfrm>
            <a:off x="369888" y="1922463"/>
            <a:ext cx="8367712" cy="464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当文件被创建并保存时，必须给它</a:t>
            </a:r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指定一个名字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，用户通过文件名来访问文件。</a:t>
            </a:r>
          </a:p>
          <a:p>
            <a:pPr marL="288925" indent="-288925" algn="just">
              <a:spcBef>
                <a:spcPts val="18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命名规则：文件名是一个有限长度的字符串。文件名一般由两部分组成，中间用句点隔开。</a:t>
            </a:r>
            <a:endParaRPr kumimoji="1" lang="en-US" altLang="zh-CN" sz="2800" b="1" dirty="0">
              <a:latin typeface="Times New Roman" pitchFamily="18" charset="0"/>
              <a:ea typeface="宋体" pitchFamily="2" charset="-122"/>
            </a:endParaRPr>
          </a:p>
          <a:p>
            <a:pPr algn="ctr">
              <a:spcBef>
                <a:spcPts val="600"/>
              </a:spcBef>
              <a:buClr>
                <a:schemeClr val="tx1"/>
              </a:buClr>
            </a:pP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文件名</a:t>
            </a:r>
            <a:r>
              <a:rPr kumimoji="1" lang="en-US" altLang="zh-CN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kumimoji="1" lang="zh-CN" altLang="en-US" sz="2800" b="1" dirty="0">
                <a:solidFill>
                  <a:srgbClr val="8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扩展名</a:t>
            </a:r>
          </a:p>
          <a:p>
            <a:pPr marL="288925" indent="-288925" algn="just">
              <a:spcBef>
                <a:spcPct val="50000"/>
              </a:spcBef>
              <a:buClr>
                <a:schemeClr val="tx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文件名的长度一般不超过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8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个字符，但很多系统支持长文件名，即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255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个字符。文件名可以由字母、数字和特殊字符组成。有的系统区分字母的大小写（如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Unix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），有的系统则不区分（如</a:t>
            </a:r>
            <a:r>
              <a:rPr kumimoji="1" lang="en-US" altLang="zh-CN" sz="2800" b="1" dirty="0">
                <a:latin typeface="Times New Roman" pitchFamily="18" charset="0"/>
                <a:ea typeface="宋体" pitchFamily="2" charset="-122"/>
              </a:rPr>
              <a:t>Windows</a:t>
            </a:r>
            <a:r>
              <a:rPr kumimoji="1" lang="zh-CN" altLang="en-US" sz="2800" b="1" dirty="0">
                <a:latin typeface="Times New Roman" pitchFamily="18" charset="0"/>
                <a:ea typeface="宋体" pitchFamily="2" charset="-122"/>
              </a:rPr>
              <a:t>）。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8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2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2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22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日期占位符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zh-CN" altLang="en-US"/>
              <a:t>文件系统</a:t>
            </a:r>
          </a:p>
        </p:txBody>
      </p:sp>
      <p:sp>
        <p:nvSpPr>
          <p:cNvPr id="13316" name="Rectangle 3"/>
          <p:cNvSpPr>
            <a:spLocks noChangeArrowheads="1"/>
          </p:cNvSpPr>
          <p:nvPr/>
        </p:nvSpPr>
        <p:spPr bwMode="auto">
          <a:xfrm>
            <a:off x="369888" y="204788"/>
            <a:ext cx="8367712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288925" indent="-288925">
              <a:spcBef>
                <a:spcPct val="50000"/>
              </a:spcBef>
              <a:buClr>
                <a:schemeClr val="bg1"/>
              </a:buClr>
              <a:buFont typeface="Wingdings" pitchFamily="2" charset="2"/>
              <a:buChar char="w"/>
            </a:pPr>
            <a:r>
              <a:rPr kumimoji="1" lang="zh-CN" altLang="en-US" sz="28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扩展名一般用来指明文件的类型。例如：</a:t>
            </a:r>
          </a:p>
        </p:txBody>
      </p:sp>
      <p:grpSp>
        <p:nvGrpSpPr>
          <p:cNvPr id="13317" name="Group 4"/>
          <p:cNvGrpSpPr>
            <a:grpSpLocks/>
          </p:cNvGrpSpPr>
          <p:nvPr/>
        </p:nvGrpSpPr>
        <p:grpSpPr bwMode="auto">
          <a:xfrm>
            <a:off x="1363663" y="827088"/>
            <a:ext cx="6604000" cy="5835650"/>
            <a:chOff x="859" y="521"/>
            <a:chExt cx="4160" cy="3676"/>
          </a:xfrm>
        </p:grpSpPr>
        <p:pic>
          <p:nvPicPr>
            <p:cNvPr id="13318" name="Picture 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50" t="1616" r="15665" b="998"/>
            <a:stretch>
              <a:fillRect/>
            </a:stretch>
          </p:blipFill>
          <p:spPr bwMode="auto">
            <a:xfrm>
              <a:off x="859" y="521"/>
              <a:ext cx="4160" cy="3676"/>
            </a:xfrm>
            <a:prstGeom prst="rect">
              <a:avLst/>
            </a:prstGeom>
            <a:noFill/>
            <a:ln w="57150" cmpd="thickThin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319" name="Text Box 6"/>
            <p:cNvSpPr txBox="1">
              <a:spLocks noChangeArrowheads="1"/>
            </p:cNvSpPr>
            <p:nvPr/>
          </p:nvSpPr>
          <p:spPr bwMode="auto">
            <a:xfrm>
              <a:off x="2003" y="2860"/>
              <a:ext cx="771" cy="18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kumimoji="1" lang="en-US" altLang="zh-CN" sz="1600" dirty="0" err="1">
                  <a:solidFill>
                    <a:srgbClr val="000000"/>
                  </a:solidFill>
                  <a:latin typeface="Courier" pitchFamily="2" charset="0"/>
                  <a:ea typeface="宋体" pitchFamily="2" charset="-122"/>
                </a:rPr>
                <a:t>ps</a:t>
              </a:r>
              <a:r>
                <a:rPr kumimoji="1" lang="en-US" altLang="zh-CN" sz="1600" dirty="0">
                  <a:solidFill>
                    <a:srgbClr val="000000"/>
                  </a:solidFill>
                  <a:latin typeface="Courier" pitchFamily="2" charset="0"/>
                  <a:ea typeface="宋体" pitchFamily="2" charset="-122"/>
                </a:rPr>
                <a:t>, pdf</a:t>
              </a: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9486F5-4D13-44B8-A251-9C5DDB81A955}" type="slidenum">
              <a:rPr lang="zh-CN" altLang="en-US" smtClean="0"/>
              <a:pPr>
                <a:defRPr/>
              </a:pPr>
              <a:t>9</a:t>
            </a:fld>
            <a:endParaRPr lang="en-US" altLang="zh-CN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3203848" y="4211095"/>
            <a:ext cx="1440160" cy="22601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kumimoji="1" lang="en-US" altLang="zh-CN" sz="1000">
              <a:latin typeface="Times New Roman" pitchFamily="18" charset="0"/>
              <a:ea typeface="宋体" pitchFamily="2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风景树">
  <a:themeElements>
    <a:clrScheme name="风景树 1">
      <a:dk1>
        <a:srgbClr val="2B166E"/>
      </a:dk1>
      <a:lt1>
        <a:srgbClr val="FFFFFF"/>
      </a:lt1>
      <a:dk2>
        <a:srgbClr val="336699"/>
      </a:dk2>
      <a:lt2>
        <a:srgbClr val="DDDDDD"/>
      </a:lt2>
      <a:accent1>
        <a:srgbClr val="458F8F"/>
      </a:accent1>
      <a:accent2>
        <a:srgbClr val="CCCC00"/>
      </a:accent2>
      <a:accent3>
        <a:srgbClr val="FFFFFF"/>
      </a:accent3>
      <a:accent4>
        <a:srgbClr val="23115D"/>
      </a:accent4>
      <a:accent5>
        <a:srgbClr val="B0C6C6"/>
      </a:accent5>
      <a:accent6>
        <a:srgbClr val="B9B900"/>
      </a:accent6>
      <a:hlink>
        <a:srgbClr val="9999FF"/>
      </a:hlink>
      <a:folHlink>
        <a:srgbClr val="6C9BBE"/>
      </a:folHlink>
    </a:clrScheme>
    <a:fontScheme name="风景树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风景树 1">
        <a:dk1>
          <a:srgbClr val="2B166E"/>
        </a:dk1>
        <a:lt1>
          <a:srgbClr val="FFFFFF"/>
        </a:lt1>
        <a:dk2>
          <a:srgbClr val="336699"/>
        </a:dk2>
        <a:lt2>
          <a:srgbClr val="DDDDDD"/>
        </a:lt2>
        <a:accent1>
          <a:srgbClr val="458F8F"/>
        </a:accent1>
        <a:accent2>
          <a:srgbClr val="CCCC00"/>
        </a:accent2>
        <a:accent3>
          <a:srgbClr val="FFFFFF"/>
        </a:accent3>
        <a:accent4>
          <a:srgbClr val="23115D"/>
        </a:accent4>
        <a:accent5>
          <a:srgbClr val="B0C6C6"/>
        </a:accent5>
        <a:accent6>
          <a:srgbClr val="B9B900"/>
        </a:accent6>
        <a:hlink>
          <a:srgbClr val="9999FF"/>
        </a:hlink>
        <a:folHlink>
          <a:srgbClr val="6C9BB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风景树 2">
        <a:dk1>
          <a:srgbClr val="666633"/>
        </a:dk1>
        <a:lt1>
          <a:srgbClr val="FFFFFF"/>
        </a:lt1>
        <a:dk2>
          <a:srgbClr val="000066"/>
        </a:dk2>
        <a:lt2>
          <a:srgbClr val="F7F4D5"/>
        </a:lt2>
        <a:accent1>
          <a:srgbClr val="C86C62"/>
        </a:accent1>
        <a:accent2>
          <a:srgbClr val="D3A5DF"/>
        </a:accent2>
        <a:accent3>
          <a:srgbClr val="FFFFFF"/>
        </a:accent3>
        <a:accent4>
          <a:srgbClr val="56562A"/>
        </a:accent4>
        <a:accent5>
          <a:srgbClr val="E0BAB7"/>
        </a:accent5>
        <a:accent6>
          <a:srgbClr val="BF95CA"/>
        </a:accent6>
        <a:hlink>
          <a:srgbClr val="3197BB"/>
        </a:hlink>
        <a:folHlink>
          <a:srgbClr val="878FA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风景树 3">
        <a:dk1>
          <a:srgbClr val="143262"/>
        </a:dk1>
        <a:lt1>
          <a:srgbClr val="FFFFFF"/>
        </a:lt1>
        <a:dk2>
          <a:srgbClr val="11609B"/>
        </a:dk2>
        <a:lt2>
          <a:srgbClr val="DDDDDD"/>
        </a:lt2>
        <a:accent1>
          <a:srgbClr val="2CA3C8"/>
        </a:accent1>
        <a:accent2>
          <a:srgbClr val="FF9900"/>
        </a:accent2>
        <a:accent3>
          <a:srgbClr val="FFFFFF"/>
        </a:accent3>
        <a:accent4>
          <a:srgbClr val="0F2953"/>
        </a:accent4>
        <a:accent5>
          <a:srgbClr val="ACCEE0"/>
        </a:accent5>
        <a:accent6>
          <a:srgbClr val="E78A00"/>
        </a:accent6>
        <a:hlink>
          <a:srgbClr val="9999F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风景树</Template>
  <TotalTime>11313</TotalTime>
  <Words>5422</Words>
  <Application>Microsoft Macintosh PowerPoint</Application>
  <PresentationFormat>全屏显示(4:3)</PresentationFormat>
  <Paragraphs>630</Paragraphs>
  <Slides>77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77</vt:i4>
      </vt:variant>
    </vt:vector>
  </HeadingPairs>
  <TitlesOfParts>
    <vt:vector size="93" baseType="lpstr">
      <vt:lpstr>楷体_GB2312</vt:lpstr>
      <vt:lpstr>隶书</vt:lpstr>
      <vt:lpstr>宋体</vt:lpstr>
      <vt:lpstr>Microsoft YaHei</vt:lpstr>
      <vt:lpstr>Microsoft YaHei</vt:lpstr>
      <vt:lpstr>Arial</vt:lpstr>
      <vt:lpstr>Calibri</vt:lpstr>
      <vt:lpstr>Cooper Black</vt:lpstr>
      <vt:lpstr>Courier</vt:lpstr>
      <vt:lpstr>Tahoma</vt:lpstr>
      <vt:lpstr>Times New Roman</vt:lpstr>
      <vt:lpstr>Verdana</vt:lpstr>
      <vt:lpstr>Wingdings</vt:lpstr>
      <vt:lpstr>风景树</vt:lpstr>
      <vt:lpstr>Image</vt:lpstr>
      <vt:lpstr>位图图像</vt:lpstr>
      <vt:lpstr>PowerPoint 演示文稿</vt:lpstr>
      <vt:lpstr>第五章 文件系统 </vt:lpstr>
      <vt:lpstr>PowerPoint 演示文稿</vt:lpstr>
      <vt:lpstr>PowerPoint 演示文稿</vt:lpstr>
      <vt:lpstr>PowerPoint 演示文稿</vt:lpstr>
      <vt:lpstr>PowerPoint 演示文稿</vt:lpstr>
      <vt:lpstr>5.1 文件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5.1.2 文件的使用</vt:lpstr>
      <vt:lpstr>PowerPoint 演示文稿</vt:lpstr>
      <vt:lpstr>PowerPoint 演示文稿</vt:lpstr>
      <vt:lpstr>5.2 目录 </vt:lpstr>
      <vt:lpstr>PowerPoint 演示文稿</vt:lpstr>
      <vt:lpstr>PowerPoint 演示文稿</vt:lpstr>
      <vt:lpstr>PowerPoint 演示文稿</vt:lpstr>
      <vt:lpstr>5.3 文件系统的实现</vt:lpstr>
      <vt:lpstr>PowerPoint 演示文稿</vt:lpstr>
      <vt:lpstr>5.3.1 文件系统的布局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5.3.2 文件的实现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5.3.3 目录的实现</vt:lpstr>
      <vt:lpstr>PowerPoint 演示文稿</vt:lpstr>
      <vt:lpstr>PowerPoint 演示文稿</vt:lpstr>
      <vt:lpstr>PowerPoint 演示文稿</vt:lpstr>
      <vt:lpstr>5.3.4 系统调用的实现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5.3.5 空闲空间管理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User</dc:creator>
  <cp:lastModifiedBy>Microsoft Office User</cp:lastModifiedBy>
  <cp:revision>683</cp:revision>
  <dcterms:created xsi:type="dcterms:W3CDTF">2010-03-21T04:35:35Z</dcterms:created>
  <dcterms:modified xsi:type="dcterms:W3CDTF">2019-12-15T03:47:20Z</dcterms:modified>
</cp:coreProperties>
</file>

<file path=docProps/thumbnail.jpeg>
</file>